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9" r:id="rId4"/>
    <p:sldId id="261" r:id="rId5"/>
    <p:sldId id="286" r:id="rId6"/>
    <p:sldId id="264" r:id="rId7"/>
    <p:sldId id="283" r:id="rId8"/>
    <p:sldId id="282" r:id="rId9"/>
    <p:sldId id="284" r:id="rId10"/>
    <p:sldId id="285" r:id="rId11"/>
    <p:sldId id="266" r:id="rId12"/>
    <p:sldId id="262" r:id="rId13"/>
    <p:sldId id="263" r:id="rId14"/>
    <p:sldId id="265" r:id="rId15"/>
    <p:sldId id="280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9" r:id="rId26"/>
    <p:sldId id="277" r:id="rId27"/>
    <p:sldId id="278" r:id="rId28"/>
    <p:sldId id="267" r:id="rId29"/>
    <p:sldId id="26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75E278A-FF0E-49A4-B170-79828D63BBAD}">
          <p14:sldIdLst>
            <p14:sldId id="256"/>
            <p14:sldId id="257"/>
            <p14:sldId id="259"/>
            <p14:sldId id="261"/>
            <p14:sldId id="286"/>
          </p14:sldIdLst>
        </p14:section>
        <p14:section name="manifesto" id="{CEEF8C71-86C7-47E5-BB00-804B18E9324F}">
          <p14:sldIdLst>
            <p14:sldId id="264"/>
            <p14:sldId id="283"/>
            <p14:sldId id="282"/>
            <p14:sldId id="284"/>
            <p14:sldId id="285"/>
            <p14:sldId id="266"/>
            <p14:sldId id="262"/>
          </p14:sldIdLst>
        </p14:section>
        <p14:section name="Clean Code" id="{31005359-DDD4-41BA-A106-D222280AACBB}">
          <p14:sldIdLst>
            <p14:sldId id="263"/>
            <p14:sldId id="265"/>
            <p14:sldId id="280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9"/>
            <p14:sldId id="277"/>
            <p14:sldId id="278"/>
            <p14:sldId id="267"/>
          </p14:sldIdLst>
        </p14:section>
        <p14:section name="references" id="{B6F55BA4-4C0C-4933-B873-00E5C8EF1DA4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  <p:cmAuthor id="3" name="H Cedric" initials="HC" lastIdx="1" clrIdx="2">
    <p:extLst>
      <p:ext uri="{19B8F6BF-5375-455C-9EA6-DF929625EA0E}">
        <p15:presenceInfo xmlns:p15="http://schemas.microsoft.com/office/powerpoint/2012/main" userId="a136e17b181a745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24726"/>
    <a:srgbClr val="404040"/>
    <a:srgbClr val="FF9B45"/>
    <a:srgbClr val="DD462F"/>
    <a:srgbClr val="F8CFB6"/>
    <a:srgbClr val="F8CAB6"/>
    <a:srgbClr val="923922"/>
    <a:srgbClr val="F5F5F5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0" autoAdjust="0"/>
    <p:restoredTop sz="85161" autoAdjust="0"/>
  </p:normalViewPr>
  <p:slideViewPr>
    <p:cSldViewPr snapToGrid="0">
      <p:cViewPr varScale="1">
        <p:scale>
          <a:sx n="107" d="100"/>
          <a:sy n="107" d="100"/>
        </p:scale>
        <p:origin x="132" y="8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11/12/2022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11/12/2022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http://manifesto.softwarecraftsmanship.org/#/en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482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494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https://gist.github.com/cedrickchee/55ecfbaac643bf0c24da6874bf4feb08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12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918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529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69EA46E-E4DA-6493-B430-1A655B3B8481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30AB5D-5AA0-E19C-1369-E89CBC0F32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F918B8-468A-384B-7B82-75E8F7864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8000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B6D9-23E5-05C6-6063-9C13AF97E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b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8BF18-768E-D771-7345-8D1C12ABA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595718"/>
            <a:ext cx="11113008" cy="4805082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8991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DB28A3D-23DD-DDC6-4F1A-ADDCFD370281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232BE4-1926-7F0F-D8A0-1349DBF80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1299105"/>
            <a:ext cx="11113008" cy="883145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99BAAF-59F9-A115-E4B5-742F30417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2626658"/>
            <a:ext cx="11113008" cy="3827929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8317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51F1F-85E7-A9E6-6AC6-935A7290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7801E-BF7C-0B80-CF57-94186CD868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9495" y="1586753"/>
            <a:ext cx="5480305" cy="4590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452E8C-7A7A-0638-422F-42AD759EC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86753"/>
            <a:ext cx="5480302" cy="45902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848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0DF080B-517B-8042-5657-D9C5868074D7}"/>
              </a:ext>
            </a:extLst>
          </p:cNvPr>
          <p:cNvSpPr/>
          <p:nvPr userDrawn="1"/>
        </p:nvSpPr>
        <p:spPr>
          <a:xfrm>
            <a:off x="81045" y="170330"/>
            <a:ext cx="12033024" cy="652212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40399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5C40D73-92C0-BEFD-FCFE-6B649E59D2AF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E16D0-5D05-F6A7-97E4-364221A41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5" y="365125"/>
            <a:ext cx="11113007" cy="7733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BBE99-830A-FE3F-B944-5C2E36578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496" y="1595718"/>
            <a:ext cx="11113008" cy="45812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A37301E-5BDC-B86B-0765-1BD0595AC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BEEBAAA-29B5-4AF5-BC5F-7E580C29002D}" type="datetimeFigureOut">
              <a:rPr lang="en-US" smtClean="0"/>
              <a:pPr/>
              <a:t>11/12/2022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156126B-79C4-0345-56A7-2064E776E0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50E82F4-3484-E2BF-0BD2-AFF27E1D52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E94F5D6-2331-DE24-132C-5DC78F5B3642}"/>
              </a:ext>
            </a:extLst>
          </p:cNvPr>
          <p:cNvCxnSpPr>
            <a:cxnSpLocks/>
          </p:cNvCxnSpPr>
          <p:nvPr userDrawn="1"/>
        </p:nvCxnSpPr>
        <p:spPr>
          <a:xfrm>
            <a:off x="539495" y="1196392"/>
            <a:ext cx="11113007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183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mbenhassine/awesome-software-craftsmanship" TargetMode="External"/><Relationship Id="rId2" Type="http://schemas.openxmlformats.org/officeDocument/2006/relationships/hyperlink" Target="http://manifesto.softwarecraftsmanship.org/#/en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 anchorCtr="0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Software Craftsmanship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Cédric HARTLAND</a:t>
            </a: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8B8ED-7B27-0079-ABA1-3E188C34A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Productive partnerships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4333C-51D1-3C96-7CCD-A246DC221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Not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customer</a:t>
            </a:r>
            <a:r>
              <a:rPr lang="fr-FR" dirty="0"/>
              <a:t> collaboration, but </a:t>
            </a:r>
            <a:r>
              <a:rPr lang="fr-FR" dirty="0" err="1"/>
              <a:t>also</a:t>
            </a:r>
            <a:r>
              <a:rPr lang="fr-FR" dirty="0"/>
              <a:t> productive partnerships</a:t>
            </a:r>
            <a:br>
              <a:rPr lang="fr-FR" dirty="0"/>
            </a:br>
            <a:r>
              <a:rPr lang="fr-FR" b="1" i="1" dirty="0" err="1"/>
              <a:t>we</a:t>
            </a:r>
            <a:r>
              <a:rPr lang="fr-FR" b="1" i="1" dirty="0"/>
              <a:t> are not </a:t>
            </a:r>
            <a:r>
              <a:rPr lang="fr-FR" b="1" i="1" dirty="0" err="1"/>
              <a:t>factory</a:t>
            </a:r>
            <a:r>
              <a:rPr lang="fr-FR" b="1" i="1" dirty="0"/>
              <a:t> </a:t>
            </a:r>
            <a:r>
              <a:rPr lang="fr-FR" b="1" i="1" dirty="0" err="1"/>
              <a:t>workers</a:t>
            </a:r>
            <a:endParaRPr lang="fr-FR" b="1" i="1" dirty="0"/>
          </a:p>
          <a:p>
            <a:pPr lvl="1"/>
            <a:r>
              <a:rPr lang="fr-FR" dirty="0"/>
              <a:t>Must help </a:t>
            </a:r>
            <a:r>
              <a:rPr lang="fr-FR" dirty="0" err="1"/>
              <a:t>our</a:t>
            </a:r>
            <a:r>
              <a:rPr lang="fr-FR" dirty="0"/>
              <a:t> clients / </a:t>
            </a:r>
            <a:r>
              <a:rPr lang="fr-FR" dirty="0" err="1"/>
              <a:t>users</a:t>
            </a:r>
            <a:endParaRPr lang="fr-FR" dirty="0"/>
          </a:p>
          <a:p>
            <a:pPr lvl="1"/>
            <a:r>
              <a:rPr lang="fr-FR" dirty="0"/>
              <a:t>Must </a:t>
            </a:r>
            <a:r>
              <a:rPr lang="fr-FR" dirty="0" err="1"/>
              <a:t>be</a:t>
            </a:r>
            <a:r>
              <a:rPr lang="fr-FR" dirty="0"/>
              <a:t> able to </a:t>
            </a:r>
            <a:r>
              <a:rPr lang="fr-FR" dirty="0" err="1"/>
              <a:t>say</a:t>
            </a:r>
            <a:r>
              <a:rPr lang="fr-FR" dirty="0"/>
              <a:t> no for clients </a:t>
            </a:r>
            <a:r>
              <a:rPr lang="fr-FR" dirty="0" err="1"/>
              <a:t>goods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0" indent="0" algn="ctr">
              <a:buNone/>
            </a:pPr>
            <a:r>
              <a:rPr lang="fr-FR" dirty="0" err="1"/>
              <a:t>Some</a:t>
            </a:r>
            <a:r>
              <a:rPr lang="fr-FR" dirty="0"/>
              <a:t> clients are not </a:t>
            </a:r>
            <a:r>
              <a:rPr lang="fr-FR" dirty="0" err="1"/>
              <a:t>ready</a:t>
            </a:r>
            <a:br>
              <a:rPr lang="fr-FR" dirty="0"/>
            </a:br>
            <a:r>
              <a:rPr lang="fr-FR" dirty="0"/>
              <a:t>harder to manage</a:t>
            </a:r>
          </a:p>
        </p:txBody>
      </p:sp>
      <p:pic>
        <p:nvPicPr>
          <p:cNvPr id="5" name="Graphic 4" descr="Customer review">
            <a:extLst>
              <a:ext uri="{FF2B5EF4-FFF2-40B4-BE49-F238E27FC236}">
                <a16:creationId xmlns:a16="http://schemas.microsoft.com/office/drawing/2014/main" id="{0AF1215D-F8B1-7EE8-B684-28AC94404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354105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957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2DF0A5-7E34-EA78-548A-6CA9CDDE1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Developer</a:t>
            </a:r>
            <a:r>
              <a:rPr lang="fr-FR" dirty="0"/>
              <a:t> </a:t>
            </a:r>
            <a:r>
              <a:rPr lang="fr-FR" dirty="0" err="1"/>
              <a:t>eXperience</a:t>
            </a:r>
            <a:r>
              <a:rPr lang="fr-FR" dirty="0"/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63E123-AF6C-FEAD-23C1-0D988003F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595718"/>
            <a:ext cx="6118479" cy="4805082"/>
          </a:xfrm>
        </p:spPr>
        <p:txBody>
          <a:bodyPr/>
          <a:lstStyle/>
          <a:p>
            <a:r>
              <a:rPr lang="fr-FR" dirty="0"/>
              <a:t>Challenges</a:t>
            </a:r>
          </a:p>
          <a:p>
            <a:pPr lvl="1"/>
            <a:r>
              <a:rPr lang="fr-FR" dirty="0" err="1"/>
              <a:t>Technical</a:t>
            </a:r>
            <a:endParaRPr lang="fr-FR" dirty="0"/>
          </a:p>
          <a:p>
            <a:pPr lvl="2"/>
            <a:r>
              <a:rPr lang="fr-FR" dirty="0"/>
              <a:t>Bugs</a:t>
            </a:r>
          </a:p>
          <a:p>
            <a:pPr lvl="2"/>
            <a:r>
              <a:rPr lang="fr-FR" dirty="0" err="1"/>
              <a:t>Technical</a:t>
            </a:r>
            <a:r>
              <a:rPr lang="fr-FR" dirty="0"/>
              <a:t> </a:t>
            </a:r>
            <a:r>
              <a:rPr lang="fr-FR" dirty="0" err="1"/>
              <a:t>debt</a:t>
            </a:r>
            <a:endParaRPr lang="fr-FR" dirty="0"/>
          </a:p>
          <a:p>
            <a:pPr lvl="2"/>
            <a:r>
              <a:rPr lang="fr-FR" dirty="0"/>
              <a:t>Coding practices</a:t>
            </a:r>
          </a:p>
          <a:p>
            <a:pPr lvl="1"/>
            <a:r>
              <a:rPr lang="fr-FR" dirty="0" err="1"/>
              <a:t>Working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others</a:t>
            </a:r>
            <a:endParaRPr lang="fr-FR" dirty="0"/>
          </a:p>
          <a:p>
            <a:pPr lvl="2"/>
            <a:r>
              <a:rPr lang="fr-FR" dirty="0" err="1"/>
              <a:t>Conflict</a:t>
            </a:r>
            <a:r>
              <a:rPr lang="fr-FR" dirty="0"/>
              <a:t> management</a:t>
            </a:r>
          </a:p>
          <a:p>
            <a:pPr lvl="2"/>
            <a:r>
              <a:rPr lang="fr-FR" dirty="0"/>
              <a:t>Opinions</a:t>
            </a:r>
          </a:p>
          <a:p>
            <a:pPr lvl="2"/>
            <a:r>
              <a:rPr lang="fr-FR" dirty="0" err="1"/>
              <a:t>Teamwork</a:t>
            </a:r>
            <a:endParaRPr lang="fr-FR" dirty="0"/>
          </a:p>
          <a:p>
            <a:pPr lvl="1"/>
            <a:r>
              <a:rPr lang="fr-FR" dirty="0"/>
              <a:t>Customer pressure</a:t>
            </a:r>
          </a:p>
          <a:p>
            <a:pPr lvl="2"/>
            <a:r>
              <a:rPr lang="fr-FR" dirty="0"/>
              <a:t>« for </a:t>
            </a:r>
            <a:r>
              <a:rPr lang="fr-FR" dirty="0" err="1"/>
              <a:t>yesterday</a:t>
            </a:r>
            <a:r>
              <a:rPr lang="fr-FR" dirty="0"/>
              <a:t> »</a:t>
            </a:r>
          </a:p>
          <a:p>
            <a:pPr lvl="2"/>
            <a:r>
              <a:rPr lang="fr-FR" dirty="0"/>
              <a:t>« Not </a:t>
            </a:r>
            <a:r>
              <a:rPr lang="fr-FR" dirty="0" err="1"/>
              <a:t>working</a:t>
            </a:r>
            <a:r>
              <a:rPr lang="fr-FR" dirty="0"/>
              <a:t> »</a:t>
            </a:r>
          </a:p>
          <a:p>
            <a:pPr lvl="2"/>
            <a:r>
              <a:rPr lang="fr-FR" dirty="0"/>
              <a:t>Low </a:t>
            </a:r>
            <a:r>
              <a:rPr lang="fr-FR" dirty="0" err="1"/>
              <a:t>quality</a:t>
            </a:r>
            <a:endParaRPr lang="fr-FR" dirty="0"/>
          </a:p>
        </p:txBody>
      </p: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74BCB3CF-9C09-092E-796C-6015D1726BE0}"/>
              </a:ext>
            </a:extLst>
          </p:cNvPr>
          <p:cNvSpPr/>
          <p:nvPr/>
        </p:nvSpPr>
        <p:spPr>
          <a:xfrm>
            <a:off x="7439026" y="2019300"/>
            <a:ext cx="2705100" cy="962025"/>
          </a:xfrm>
          <a:prstGeom prst="foldedCorner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Have an</a:t>
            </a:r>
          </a:p>
          <a:p>
            <a:pPr algn="ctr"/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IMPACT</a:t>
            </a:r>
          </a:p>
        </p:txBody>
      </p:sp>
      <p:sp>
        <p:nvSpPr>
          <p:cNvPr id="7" name="Rectangle: Folded Corner 6">
            <a:extLst>
              <a:ext uri="{FF2B5EF4-FFF2-40B4-BE49-F238E27FC236}">
                <a16:creationId xmlns:a16="http://schemas.microsoft.com/office/drawing/2014/main" id="{7BE97169-2615-C0AA-24CE-7C81DE4880CC}"/>
              </a:ext>
            </a:extLst>
          </p:cNvPr>
          <p:cNvSpPr/>
          <p:nvPr/>
        </p:nvSpPr>
        <p:spPr>
          <a:xfrm>
            <a:off x="7439026" y="3381094"/>
            <a:ext cx="2705100" cy="962025"/>
          </a:xfrm>
          <a:prstGeom prst="foldedCorner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Technical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fr-F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achievements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65586334-FA3F-9F1E-413F-41D7CDE79AA9}"/>
              </a:ext>
            </a:extLst>
          </p:cNvPr>
          <p:cNvSpPr/>
          <p:nvPr/>
        </p:nvSpPr>
        <p:spPr>
          <a:xfrm>
            <a:off x="7439026" y="4742888"/>
            <a:ext cx="2705100" cy="962025"/>
          </a:xfrm>
          <a:prstGeom prst="foldedCorner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Infinite</a:t>
            </a:r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source </a:t>
            </a:r>
          </a:p>
          <a:p>
            <a:pPr algn="ctr"/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 </a:t>
            </a:r>
            <a:r>
              <a:rPr lang="fr-F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learning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780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06D91-33AE-DC6F-EEC0-118309AC1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Course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47034-09AC-0048-8646-40DD86E24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Code</a:t>
            </a:r>
          </a:p>
          <a:p>
            <a:pPr lvl="1"/>
            <a:r>
              <a:rPr lang="fr-FR" dirty="0"/>
              <a:t>Clean code</a:t>
            </a:r>
          </a:p>
          <a:p>
            <a:pPr lvl="1"/>
            <a:r>
              <a:rPr lang="fr-FR" dirty="0"/>
              <a:t>Test &amp; </a:t>
            </a:r>
            <a:r>
              <a:rPr lang="fr-FR" dirty="0" err="1"/>
              <a:t>refactoring</a:t>
            </a:r>
            <a:endParaRPr lang="fr-FR" dirty="0"/>
          </a:p>
          <a:p>
            <a:pPr lvl="1"/>
            <a:r>
              <a:rPr lang="fr-FR" dirty="0"/>
              <a:t>Best practices</a:t>
            </a:r>
          </a:p>
          <a:p>
            <a:r>
              <a:rPr lang="fr-FR" dirty="0" err="1"/>
              <a:t>Ways</a:t>
            </a:r>
            <a:r>
              <a:rPr lang="fr-FR" dirty="0"/>
              <a:t> of </a:t>
            </a:r>
            <a:r>
              <a:rPr lang="fr-FR" dirty="0" err="1"/>
              <a:t>working</a:t>
            </a:r>
            <a:endParaRPr lang="fr-FR" dirty="0"/>
          </a:p>
          <a:p>
            <a:pPr lvl="1"/>
            <a:r>
              <a:rPr lang="fr-FR" dirty="0"/>
              <a:t>Agility</a:t>
            </a:r>
          </a:p>
          <a:p>
            <a:pPr lvl="1"/>
            <a:r>
              <a:rPr lang="fr-FR" dirty="0"/>
              <a:t>Collective </a:t>
            </a:r>
            <a:r>
              <a:rPr lang="fr-FR" dirty="0" err="1"/>
              <a:t>programming</a:t>
            </a:r>
            <a:r>
              <a:rPr lang="fr-FR" dirty="0"/>
              <a:t> practices</a:t>
            </a:r>
          </a:p>
          <a:p>
            <a:r>
              <a:rPr lang="fr-FR" dirty="0" err="1"/>
              <a:t>Contexts</a:t>
            </a:r>
            <a:endParaRPr lang="fr-FR" dirty="0"/>
          </a:p>
          <a:p>
            <a:pPr lvl="1"/>
            <a:r>
              <a:rPr lang="fr-FR" dirty="0"/>
              <a:t>Embedded, desktop, on </a:t>
            </a:r>
            <a:r>
              <a:rPr lang="fr-FR" dirty="0" err="1"/>
              <a:t>premise</a:t>
            </a:r>
            <a:r>
              <a:rPr lang="fr-FR" dirty="0"/>
              <a:t>, cloud</a:t>
            </a:r>
          </a:p>
        </p:txBody>
      </p:sp>
    </p:spTree>
    <p:extLst>
      <p:ext uri="{BB962C8B-B14F-4D97-AF65-F5344CB8AC3E}">
        <p14:creationId xmlns:p14="http://schemas.microsoft.com/office/powerpoint/2010/main" val="1401949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3E643A-8207-9CD3-1C30-A3DFABA27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Clean Code </a:t>
            </a:r>
            <a:r>
              <a:rPr lang="fr-FR" dirty="0" err="1"/>
              <a:t>fundamentals</a:t>
            </a:r>
            <a:endParaRPr lang="fr-FR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3E0C0F-AF38-1707-B4A8-F785E2FBD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2626658"/>
            <a:ext cx="7994904" cy="3827929"/>
          </a:xfrm>
        </p:spPr>
        <p:txBody>
          <a:bodyPr/>
          <a:lstStyle/>
          <a:p>
            <a:endParaRPr lang="fr-FR" dirty="0"/>
          </a:p>
          <a:p>
            <a:r>
              <a:rPr lang="fr-FR" dirty="0"/>
              <a:t>https://gist.github.com/cedrickchee/55ecfbaac643bf0c24da6874bf4feb08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7054C1-3481-2AEF-15D0-DA790D882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3272" y="2626657"/>
            <a:ext cx="2799232" cy="371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120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2370210A-04B5-AD8D-00DF-3E8052F58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312" y="242631"/>
            <a:ext cx="9067241" cy="6419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44" name="Group 5143">
            <a:extLst>
              <a:ext uri="{FF2B5EF4-FFF2-40B4-BE49-F238E27FC236}">
                <a16:creationId xmlns:a16="http://schemas.microsoft.com/office/drawing/2014/main" id="{73AD7A2C-A3DF-AF42-2DD1-8FD378A15F61}"/>
              </a:ext>
            </a:extLst>
          </p:cNvPr>
          <p:cNvGrpSpPr/>
          <p:nvPr/>
        </p:nvGrpSpPr>
        <p:grpSpPr>
          <a:xfrm>
            <a:off x="5905500" y="347382"/>
            <a:ext cx="5809129" cy="2575112"/>
            <a:chOff x="5905500" y="347382"/>
            <a:chExt cx="5809129" cy="2575112"/>
          </a:xfrm>
        </p:grpSpPr>
        <p:sp>
          <p:nvSpPr>
            <p:cNvPr id="6" name="Rectangle: Folded Corner 5">
              <a:extLst>
                <a:ext uri="{FF2B5EF4-FFF2-40B4-BE49-F238E27FC236}">
                  <a16:creationId xmlns:a16="http://schemas.microsoft.com/office/drawing/2014/main" id="{6DC3EC29-F3FC-1A92-BCD3-F1C59D161F10}"/>
                </a:ext>
              </a:extLst>
            </p:cNvPr>
            <p:cNvSpPr/>
            <p:nvPr/>
          </p:nvSpPr>
          <p:spPr>
            <a:xfrm>
              <a:off x="9545170" y="347382"/>
              <a:ext cx="2169459" cy="869576"/>
            </a:xfrm>
            <a:prstGeom prst="foldedCorner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C00000"/>
                  </a:solidFill>
                </a:rPr>
                <a:t>Magic Numbers ??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8C64993-C825-6FA2-62FA-4742696037B9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6426200" y="782170"/>
              <a:ext cx="3118970" cy="83069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C458FC6-CF71-973F-B9FE-551966915D38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5905500" y="782170"/>
              <a:ext cx="3639670" cy="539539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BE915D1-68E4-8752-C5A3-A8C3875C13AE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7131423" y="782170"/>
              <a:ext cx="2413747" cy="159025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BC96BFCB-6549-C3E0-2314-FF9391C29B40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 flipH="1">
              <a:off x="8148918" y="1216958"/>
              <a:ext cx="2480982" cy="1705536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12B05D5-8568-5D99-90CE-7A956488B29E}"/>
                </a:ext>
              </a:extLst>
            </p:cNvPr>
            <p:cNvCxnSpPr>
              <a:cxnSpLocks/>
              <a:stCxn id="6" idx="2"/>
            </p:cNvCxnSpPr>
            <p:nvPr/>
          </p:nvCxnSpPr>
          <p:spPr>
            <a:xfrm>
              <a:off x="10629900" y="1216958"/>
              <a:ext cx="369794" cy="1705536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145" name="Group 5144">
            <a:extLst>
              <a:ext uri="{FF2B5EF4-FFF2-40B4-BE49-F238E27FC236}">
                <a16:creationId xmlns:a16="http://schemas.microsoft.com/office/drawing/2014/main" id="{B04A8992-DCD0-F744-D804-0E4718C03716}"/>
              </a:ext>
            </a:extLst>
          </p:cNvPr>
          <p:cNvGrpSpPr/>
          <p:nvPr/>
        </p:nvGrpSpPr>
        <p:grpSpPr>
          <a:xfrm>
            <a:off x="295835" y="347382"/>
            <a:ext cx="5178612" cy="1424268"/>
            <a:chOff x="295835" y="347382"/>
            <a:chExt cx="5178612" cy="1424268"/>
          </a:xfrm>
        </p:grpSpPr>
        <p:sp>
          <p:nvSpPr>
            <p:cNvPr id="7" name="Rectangle: Folded Corner 6">
              <a:extLst>
                <a:ext uri="{FF2B5EF4-FFF2-40B4-BE49-F238E27FC236}">
                  <a16:creationId xmlns:a16="http://schemas.microsoft.com/office/drawing/2014/main" id="{A681D28D-041A-9439-450F-DF534A909447}"/>
                </a:ext>
              </a:extLst>
            </p:cNvPr>
            <p:cNvSpPr/>
            <p:nvPr/>
          </p:nvSpPr>
          <p:spPr>
            <a:xfrm>
              <a:off x="295835" y="347382"/>
              <a:ext cx="2169459" cy="869576"/>
            </a:xfrm>
            <a:prstGeom prst="foldedCorner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C00000"/>
                  </a:solidFill>
                </a:rPr>
                <a:t>1 ↔ </a:t>
              </a:r>
              <a:r>
                <a:rPr lang="fr-FR" dirty="0" err="1">
                  <a:solidFill>
                    <a:srgbClr val="C00000"/>
                  </a:solidFill>
                </a:rPr>
                <a:t>expedited</a:t>
              </a:r>
              <a:r>
                <a:rPr lang="fr-FR" dirty="0">
                  <a:solidFill>
                    <a:srgbClr val="C00000"/>
                  </a:solidFill>
                </a:rPr>
                <a:t> ??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EB24986-CDA0-82F1-E0D5-EE07593F5997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>
              <a:off x="2465294" y="782170"/>
              <a:ext cx="3009153" cy="98948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150" name="Group 5149">
            <a:extLst>
              <a:ext uri="{FF2B5EF4-FFF2-40B4-BE49-F238E27FC236}">
                <a16:creationId xmlns:a16="http://schemas.microsoft.com/office/drawing/2014/main" id="{B32B0BBC-754F-5DCD-6CBF-731C362726A0}"/>
              </a:ext>
            </a:extLst>
          </p:cNvPr>
          <p:cNvGrpSpPr/>
          <p:nvPr/>
        </p:nvGrpSpPr>
        <p:grpSpPr>
          <a:xfrm>
            <a:off x="295835" y="2630855"/>
            <a:ext cx="5476315" cy="1886647"/>
            <a:chOff x="295835" y="2630855"/>
            <a:chExt cx="5476315" cy="1886647"/>
          </a:xfrm>
        </p:grpSpPr>
        <p:sp>
          <p:nvSpPr>
            <p:cNvPr id="9" name="Rectangle: Folded Corner 8">
              <a:extLst>
                <a:ext uri="{FF2B5EF4-FFF2-40B4-BE49-F238E27FC236}">
                  <a16:creationId xmlns:a16="http://schemas.microsoft.com/office/drawing/2014/main" id="{7208BCEB-15E9-BDC4-CB05-071D862E43F3}"/>
                </a:ext>
              </a:extLst>
            </p:cNvPr>
            <p:cNvSpPr/>
            <p:nvPr/>
          </p:nvSpPr>
          <p:spPr>
            <a:xfrm>
              <a:off x="295835" y="3647926"/>
              <a:ext cx="2169459" cy="869576"/>
            </a:xfrm>
            <a:prstGeom prst="foldedCorner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C00000"/>
                  </a:solidFill>
                </a:rPr>
                <a:t>B, O ??</a:t>
              </a:r>
            </a:p>
          </p:txBody>
        </p:sp>
        <p:cxnSp>
          <p:nvCxnSpPr>
            <p:cNvPr id="5132" name="Straight Arrow Connector 5131">
              <a:extLst>
                <a:ext uri="{FF2B5EF4-FFF2-40B4-BE49-F238E27FC236}">
                  <a16:creationId xmlns:a16="http://schemas.microsoft.com/office/drawing/2014/main" id="{CE83610E-E49C-9204-C87C-73FF9DF5C404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 flipV="1">
              <a:off x="2465294" y="2630855"/>
              <a:ext cx="3306856" cy="1451859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151" name="Group 5150">
            <a:extLst>
              <a:ext uri="{FF2B5EF4-FFF2-40B4-BE49-F238E27FC236}">
                <a16:creationId xmlns:a16="http://schemas.microsoft.com/office/drawing/2014/main" id="{EFEA844F-510B-2552-3735-F183624139E9}"/>
              </a:ext>
            </a:extLst>
          </p:cNvPr>
          <p:cNvGrpSpPr/>
          <p:nvPr/>
        </p:nvGrpSpPr>
        <p:grpSpPr>
          <a:xfrm>
            <a:off x="295835" y="3333750"/>
            <a:ext cx="7781365" cy="2256292"/>
            <a:chOff x="295835" y="3333750"/>
            <a:chExt cx="7781365" cy="2256292"/>
          </a:xfrm>
        </p:grpSpPr>
        <p:sp>
          <p:nvSpPr>
            <p:cNvPr id="10" name="Rectangle: Folded Corner 9">
              <a:extLst>
                <a:ext uri="{FF2B5EF4-FFF2-40B4-BE49-F238E27FC236}">
                  <a16:creationId xmlns:a16="http://schemas.microsoft.com/office/drawing/2014/main" id="{84CA3DA6-70A3-CB6E-62CE-E8F14A4F4F38}"/>
                </a:ext>
              </a:extLst>
            </p:cNvPr>
            <p:cNvSpPr/>
            <p:nvPr/>
          </p:nvSpPr>
          <p:spPr>
            <a:xfrm>
              <a:off x="295835" y="4720466"/>
              <a:ext cx="2169459" cy="869576"/>
            </a:xfrm>
            <a:prstGeom prst="foldedCorner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C00000"/>
                  </a:solidFill>
                </a:rPr>
                <a:t>Unit ?</a:t>
              </a:r>
            </a:p>
          </p:txBody>
        </p:sp>
        <p:cxnSp>
          <p:nvCxnSpPr>
            <p:cNvPr id="5135" name="Straight Arrow Connector 5134">
              <a:extLst>
                <a:ext uri="{FF2B5EF4-FFF2-40B4-BE49-F238E27FC236}">
                  <a16:creationId xmlns:a16="http://schemas.microsoft.com/office/drawing/2014/main" id="{52CE7394-8078-80E5-C0BD-C46E1E25DB5A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V="1">
              <a:off x="2465294" y="3333750"/>
              <a:ext cx="5611906" cy="1821504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38" name="Straight Arrow Connector 5137">
              <a:extLst>
                <a:ext uri="{FF2B5EF4-FFF2-40B4-BE49-F238E27FC236}">
                  <a16:creationId xmlns:a16="http://schemas.microsoft.com/office/drawing/2014/main" id="{0612EAB4-28C3-56B5-6BCC-363A0489CAD5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V="1">
              <a:off x="2465294" y="5044042"/>
              <a:ext cx="5611906" cy="11121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152" name="Group 5151">
            <a:extLst>
              <a:ext uri="{FF2B5EF4-FFF2-40B4-BE49-F238E27FC236}">
                <a16:creationId xmlns:a16="http://schemas.microsoft.com/office/drawing/2014/main" id="{E7687991-8067-597E-E030-90EBE8B3B973}"/>
              </a:ext>
            </a:extLst>
          </p:cNvPr>
          <p:cNvGrpSpPr/>
          <p:nvPr/>
        </p:nvGrpSpPr>
        <p:grpSpPr>
          <a:xfrm>
            <a:off x="295834" y="5793004"/>
            <a:ext cx="3028391" cy="869576"/>
            <a:chOff x="295834" y="5793004"/>
            <a:chExt cx="3028391" cy="869576"/>
          </a:xfrm>
        </p:grpSpPr>
        <p:sp>
          <p:nvSpPr>
            <p:cNvPr id="11" name="Rectangle: Folded Corner 10">
              <a:extLst>
                <a:ext uri="{FF2B5EF4-FFF2-40B4-BE49-F238E27FC236}">
                  <a16:creationId xmlns:a16="http://schemas.microsoft.com/office/drawing/2014/main" id="{80AE2489-A0F0-9A0B-5037-F3472E8243E8}"/>
                </a:ext>
              </a:extLst>
            </p:cNvPr>
            <p:cNvSpPr/>
            <p:nvPr/>
          </p:nvSpPr>
          <p:spPr>
            <a:xfrm>
              <a:off x="295834" y="5793004"/>
              <a:ext cx="2169459" cy="869576"/>
            </a:xfrm>
            <a:prstGeom prst="foldedCorner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C00000"/>
                  </a:solidFill>
                </a:rPr>
                <a:t>Currency ?</a:t>
              </a:r>
            </a:p>
          </p:txBody>
        </p:sp>
        <p:cxnSp>
          <p:nvCxnSpPr>
            <p:cNvPr id="5141" name="Straight Arrow Connector 5140">
              <a:extLst>
                <a:ext uri="{FF2B5EF4-FFF2-40B4-BE49-F238E27FC236}">
                  <a16:creationId xmlns:a16="http://schemas.microsoft.com/office/drawing/2014/main" id="{19E246CE-920E-3867-8E27-863EED6A79AB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V="1">
              <a:off x="2465293" y="6094755"/>
              <a:ext cx="858932" cy="133037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149" name="Group 5148">
            <a:extLst>
              <a:ext uri="{FF2B5EF4-FFF2-40B4-BE49-F238E27FC236}">
                <a16:creationId xmlns:a16="http://schemas.microsoft.com/office/drawing/2014/main" id="{A7D7D406-B8D6-9FA3-BB23-2D5A8C5ADE17}"/>
              </a:ext>
            </a:extLst>
          </p:cNvPr>
          <p:cNvGrpSpPr/>
          <p:nvPr/>
        </p:nvGrpSpPr>
        <p:grpSpPr>
          <a:xfrm>
            <a:off x="295835" y="1771650"/>
            <a:ext cx="3495115" cy="3909451"/>
            <a:chOff x="295835" y="1771650"/>
            <a:chExt cx="3495115" cy="3909451"/>
          </a:xfrm>
        </p:grpSpPr>
        <p:sp>
          <p:nvSpPr>
            <p:cNvPr id="8" name="Rectangle: Folded Corner 7">
              <a:extLst>
                <a:ext uri="{FF2B5EF4-FFF2-40B4-BE49-F238E27FC236}">
                  <a16:creationId xmlns:a16="http://schemas.microsoft.com/office/drawing/2014/main" id="{BD6F0690-E821-F620-7E9A-AA97B0DBA712}"/>
                </a:ext>
              </a:extLst>
            </p:cNvPr>
            <p:cNvSpPr/>
            <p:nvPr/>
          </p:nvSpPr>
          <p:spPr>
            <a:xfrm>
              <a:off x="295835" y="2575386"/>
              <a:ext cx="2169459" cy="869576"/>
            </a:xfrm>
            <a:prstGeom prst="foldedCorner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rgbClr val="C00000"/>
                  </a:solidFill>
                </a:rPr>
                <a:t>Copy paste (?)</a:t>
              </a:r>
            </a:p>
          </p:txBody>
        </p:sp>
        <p:cxnSp>
          <p:nvCxnSpPr>
            <p:cNvPr id="5125" name="Straight Arrow Connector 5124">
              <a:extLst>
                <a:ext uri="{FF2B5EF4-FFF2-40B4-BE49-F238E27FC236}">
                  <a16:creationId xmlns:a16="http://schemas.microsoft.com/office/drawing/2014/main" id="{A36E6AEE-F601-D03E-ED17-96EE6F9226B8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 flipV="1">
              <a:off x="2465294" y="2686598"/>
              <a:ext cx="1084730" cy="323576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28" name="Straight Arrow Connector 5127">
              <a:extLst>
                <a:ext uri="{FF2B5EF4-FFF2-40B4-BE49-F238E27FC236}">
                  <a16:creationId xmlns:a16="http://schemas.microsoft.com/office/drawing/2014/main" id="{F8EC9D3A-E739-C0C7-4F9C-B1A2EBB49EF5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2465294" y="3010174"/>
              <a:ext cx="1182781" cy="1548791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5146" name="Left Brace 5145">
              <a:extLst>
                <a:ext uri="{FF2B5EF4-FFF2-40B4-BE49-F238E27FC236}">
                  <a16:creationId xmlns:a16="http://schemas.microsoft.com/office/drawing/2014/main" id="{F67F4348-540A-8AEC-EEE1-18B467D3AC20}"/>
                </a:ext>
              </a:extLst>
            </p:cNvPr>
            <p:cNvSpPr/>
            <p:nvPr/>
          </p:nvSpPr>
          <p:spPr>
            <a:xfrm>
              <a:off x="3648075" y="1771650"/>
              <a:ext cx="142875" cy="1765066"/>
            </a:xfrm>
            <a:prstGeom prst="leftBrac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48" name="Left Brace 5147">
              <a:extLst>
                <a:ext uri="{FF2B5EF4-FFF2-40B4-BE49-F238E27FC236}">
                  <a16:creationId xmlns:a16="http://schemas.microsoft.com/office/drawing/2014/main" id="{88B2520A-DDA0-C657-BFD6-B90EE0D1A56D}"/>
                </a:ext>
              </a:extLst>
            </p:cNvPr>
            <p:cNvSpPr/>
            <p:nvPr/>
          </p:nvSpPr>
          <p:spPr>
            <a:xfrm>
              <a:off x="3615017" y="3916035"/>
              <a:ext cx="142875" cy="1765066"/>
            </a:xfrm>
            <a:prstGeom prst="leftBrac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02960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F056B-7735-798F-3577-CFEE6DE6F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Clean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19751-65DF-5CFC-22BB-B4527B807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Set of « best » practices or antipatterns </a:t>
            </a:r>
            <a:r>
              <a:rPr lang="fr-FR" dirty="0" err="1"/>
              <a:t>avoidance</a:t>
            </a:r>
            <a:endParaRPr lang="fr-FR" dirty="0"/>
          </a:p>
          <a:p>
            <a:pPr lvl="1"/>
            <a:r>
              <a:rPr lang="fr-FR" dirty="0" err="1"/>
              <a:t>Technical</a:t>
            </a:r>
            <a:r>
              <a:rPr lang="fr-FR" dirty="0"/>
              <a:t> design</a:t>
            </a:r>
          </a:p>
          <a:p>
            <a:pPr lvl="1"/>
            <a:r>
              <a:rPr lang="fr-FR" dirty="0" err="1"/>
              <a:t>Understandability</a:t>
            </a:r>
            <a:endParaRPr lang="fr-FR" dirty="0"/>
          </a:p>
          <a:p>
            <a:pPr lvl="1"/>
            <a:r>
              <a:rPr lang="fr-FR" dirty="0" err="1"/>
              <a:t>Naming</a:t>
            </a:r>
            <a:endParaRPr lang="fr-FR" dirty="0"/>
          </a:p>
          <a:p>
            <a:pPr lvl="1"/>
            <a:r>
              <a:rPr lang="fr-FR" dirty="0" err="1"/>
              <a:t>Function</a:t>
            </a:r>
            <a:endParaRPr lang="fr-FR" dirty="0"/>
          </a:p>
          <a:p>
            <a:pPr lvl="1"/>
            <a:r>
              <a:rPr lang="fr-FR" dirty="0" err="1"/>
              <a:t>Comments</a:t>
            </a:r>
            <a:endParaRPr lang="fr-FR" dirty="0"/>
          </a:p>
          <a:p>
            <a:pPr lvl="1"/>
            <a:r>
              <a:rPr lang="fr-FR" dirty="0"/>
              <a:t>Coding</a:t>
            </a:r>
          </a:p>
          <a:p>
            <a:pPr lvl="1"/>
            <a:r>
              <a:rPr lang="fr-FR" dirty="0"/>
              <a:t>Object </a:t>
            </a:r>
            <a:r>
              <a:rPr lang="fr-FR" dirty="0" err="1"/>
              <a:t>oriented</a:t>
            </a:r>
            <a:endParaRPr lang="fr-FR" dirty="0"/>
          </a:p>
          <a:p>
            <a:pPr lvl="1"/>
            <a:r>
              <a:rPr lang="fr-FR" dirty="0" err="1"/>
              <a:t>Testing</a:t>
            </a:r>
            <a:endParaRPr lang="fr-FR" dirty="0"/>
          </a:p>
          <a:p>
            <a:pPr lvl="1"/>
            <a:r>
              <a:rPr lang="fr-FR" dirty="0" err="1"/>
              <a:t>Error</a:t>
            </a:r>
            <a:r>
              <a:rPr lang="fr-FR" dirty="0"/>
              <a:t> handling</a:t>
            </a:r>
          </a:p>
          <a:p>
            <a:pPr lvl="1"/>
            <a:r>
              <a:rPr lang="fr-FR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0FCB2D-4B3E-5EAC-4312-98913AAD1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0510" y="3429000"/>
            <a:ext cx="448627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35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12EBA-2563-3808-58CB-13AB20B88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General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39864-B548-3210-6C6D-DE746EE56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Follow standard conventions</a:t>
            </a:r>
          </a:p>
          <a:p>
            <a:pPr lvl="1"/>
            <a:r>
              <a:rPr lang="fr-FR" dirty="0"/>
              <a:t>Work </a:t>
            </a:r>
            <a:r>
              <a:rPr lang="fr-FR" dirty="0" err="1"/>
              <a:t>together</a:t>
            </a:r>
            <a:endParaRPr lang="fr-FR" dirty="0"/>
          </a:p>
          <a:p>
            <a:r>
              <a:rPr lang="fr-FR" dirty="0"/>
              <a:t>KISS</a:t>
            </a:r>
          </a:p>
          <a:p>
            <a:pPr lvl="1"/>
            <a:r>
              <a:rPr lang="fr-FR" dirty="0" err="1"/>
              <a:t>Simpler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always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– </a:t>
            </a:r>
            <a:r>
              <a:rPr lang="fr-FR" dirty="0" err="1"/>
              <a:t>reduce</a:t>
            </a:r>
            <a:r>
              <a:rPr lang="fr-FR" dirty="0"/>
              <a:t> </a:t>
            </a:r>
            <a:r>
              <a:rPr lang="fr-FR" dirty="0" err="1"/>
              <a:t>complexity</a:t>
            </a:r>
            <a:endParaRPr lang="fr-FR" dirty="0"/>
          </a:p>
          <a:p>
            <a:r>
              <a:rPr lang="fr-FR" dirty="0"/>
              <a:t>Boy scout </a:t>
            </a:r>
            <a:r>
              <a:rPr lang="fr-FR" dirty="0" err="1"/>
              <a:t>rule</a:t>
            </a:r>
            <a:endParaRPr lang="fr-FR" dirty="0"/>
          </a:p>
          <a:p>
            <a:pPr lvl="1"/>
            <a:r>
              <a:rPr lang="fr-FR" dirty="0" err="1"/>
              <a:t>Leave</a:t>
            </a:r>
            <a:r>
              <a:rPr lang="fr-FR" dirty="0"/>
              <a:t> the place </a:t>
            </a:r>
            <a:r>
              <a:rPr lang="fr-FR" dirty="0" err="1"/>
              <a:t>cleaner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found</a:t>
            </a:r>
            <a:r>
              <a:rPr lang="fr-FR" dirty="0"/>
              <a:t> </a:t>
            </a:r>
            <a:r>
              <a:rPr lang="fr-FR" dirty="0" err="1"/>
              <a:t>it</a:t>
            </a:r>
            <a:endParaRPr lang="fr-FR" dirty="0"/>
          </a:p>
          <a:p>
            <a:r>
              <a:rPr lang="fr-FR" dirty="0"/>
              <a:t>Always </a:t>
            </a:r>
            <a:r>
              <a:rPr lang="fr-FR" dirty="0" err="1"/>
              <a:t>find</a:t>
            </a:r>
            <a:r>
              <a:rPr lang="fr-FR" dirty="0"/>
              <a:t> root cause</a:t>
            </a:r>
          </a:p>
          <a:p>
            <a:pPr lvl="1"/>
            <a:r>
              <a:rPr lang="fr-FR" dirty="0"/>
              <a:t>A </a:t>
            </a:r>
            <a:r>
              <a:rPr lang="fr-FR" dirty="0" err="1"/>
              <a:t>problem’s</a:t>
            </a:r>
            <a:r>
              <a:rPr lang="fr-FR" dirty="0"/>
              <a:t> cause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always</a:t>
            </a:r>
            <a:r>
              <a:rPr lang="fr-FR" dirty="0"/>
              <a:t> the one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see</a:t>
            </a:r>
            <a:r>
              <a:rPr lang="fr-FR" dirty="0"/>
              <a:t> first</a:t>
            </a:r>
          </a:p>
          <a:p>
            <a:r>
              <a:rPr lang="fr-FR" dirty="0"/>
              <a:t>Follow the </a:t>
            </a:r>
            <a:r>
              <a:rPr lang="fr-FR" dirty="0" err="1"/>
              <a:t>principle</a:t>
            </a:r>
            <a:r>
              <a:rPr lang="fr-FR" dirty="0"/>
              <a:t> of least surprise</a:t>
            </a:r>
          </a:p>
          <a:p>
            <a:pPr lvl="1"/>
            <a:r>
              <a:rPr lang="fr-FR" dirty="0"/>
              <a:t>System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behave</a:t>
            </a:r>
            <a:r>
              <a:rPr lang="fr-FR" dirty="0"/>
              <a:t> the </a:t>
            </a:r>
            <a:r>
              <a:rPr lang="fr-FR" dirty="0" err="1"/>
              <a:t>way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expect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to – </a:t>
            </a:r>
            <a:r>
              <a:rPr lang="fr-FR" dirty="0" err="1"/>
              <a:t>users</a:t>
            </a:r>
            <a:r>
              <a:rPr lang="fr-FR" dirty="0"/>
              <a:t> are part of the system</a:t>
            </a:r>
          </a:p>
          <a:p>
            <a:r>
              <a:rPr lang="fr-FR" dirty="0"/>
              <a:t>DRY </a:t>
            </a:r>
          </a:p>
          <a:p>
            <a:pPr lvl="1"/>
            <a:r>
              <a:rPr lang="fr-FR" dirty="0"/>
              <a:t>Don’t </a:t>
            </a:r>
            <a:r>
              <a:rPr lang="fr-FR" dirty="0" err="1"/>
              <a:t>repeat</a:t>
            </a:r>
            <a:r>
              <a:rPr lang="fr-FR" dirty="0"/>
              <a:t> </a:t>
            </a:r>
            <a:r>
              <a:rPr lang="fr-FR" dirty="0" err="1"/>
              <a:t>yourself</a:t>
            </a:r>
            <a:endParaRPr lang="fr-FR" dirty="0"/>
          </a:p>
          <a:p>
            <a:r>
              <a:rPr lang="fr-FR" dirty="0"/>
              <a:t>Do not </a:t>
            </a:r>
            <a:r>
              <a:rPr lang="fr-FR" dirty="0" err="1"/>
              <a:t>override</a:t>
            </a:r>
            <a:r>
              <a:rPr lang="fr-FR" dirty="0"/>
              <a:t> </a:t>
            </a:r>
            <a:r>
              <a:rPr lang="fr-FR" dirty="0" err="1"/>
              <a:t>safeties</a:t>
            </a:r>
            <a:endParaRPr lang="fr-FR" dirty="0"/>
          </a:p>
          <a:p>
            <a:pPr lvl="1"/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 for a </a:t>
            </a:r>
            <a:r>
              <a:rPr lang="fr-FR" dirty="0" err="1"/>
              <a:t>reason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9698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B7E7F-2C23-80C2-988A-E5436BA14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Design </a:t>
            </a:r>
            <a:r>
              <a:rPr lang="fr-FR" dirty="0" err="1"/>
              <a:t>rules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DD439-755B-8332-6995-3E4714311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Keep</a:t>
            </a:r>
            <a:r>
              <a:rPr lang="fr-FR" dirty="0"/>
              <a:t> configurable data at high </a:t>
            </a:r>
            <a:r>
              <a:rPr lang="fr-FR" dirty="0" err="1"/>
              <a:t>level</a:t>
            </a:r>
            <a:endParaRPr lang="fr-FR" dirty="0"/>
          </a:p>
          <a:p>
            <a:pPr lvl="1"/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easy</a:t>
            </a:r>
            <a:r>
              <a:rPr lang="fr-FR" dirty="0"/>
              <a:t> to change</a:t>
            </a:r>
          </a:p>
          <a:p>
            <a:r>
              <a:rPr lang="fr-FR" dirty="0" err="1"/>
              <a:t>Prefer</a:t>
            </a:r>
            <a:r>
              <a:rPr lang="fr-FR" dirty="0"/>
              <a:t> </a:t>
            </a:r>
            <a:r>
              <a:rPr lang="fr-FR" dirty="0" err="1"/>
              <a:t>polymorphism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to if/</a:t>
            </a:r>
            <a:r>
              <a:rPr lang="fr-FR" dirty="0" err="1"/>
              <a:t>else</a:t>
            </a:r>
            <a:r>
              <a:rPr lang="fr-FR" dirty="0"/>
              <a:t> or switch/case</a:t>
            </a:r>
          </a:p>
          <a:p>
            <a:r>
              <a:rPr lang="fr-FR" dirty="0" err="1"/>
              <a:t>Separate</a:t>
            </a:r>
            <a:r>
              <a:rPr lang="fr-FR" dirty="0"/>
              <a:t> </a:t>
            </a:r>
            <a:r>
              <a:rPr lang="fr-FR" dirty="0" err="1"/>
              <a:t>multi-threading</a:t>
            </a:r>
            <a:r>
              <a:rPr lang="fr-FR" dirty="0"/>
              <a:t> code</a:t>
            </a:r>
          </a:p>
          <a:p>
            <a:r>
              <a:rPr lang="fr-FR" dirty="0" err="1"/>
              <a:t>Prevent</a:t>
            </a:r>
            <a:r>
              <a:rPr lang="fr-FR" dirty="0"/>
              <a:t> over-</a:t>
            </a:r>
            <a:r>
              <a:rPr lang="fr-FR" dirty="0" err="1"/>
              <a:t>configurability</a:t>
            </a:r>
            <a:endParaRPr lang="fr-FR" dirty="0"/>
          </a:p>
          <a:p>
            <a:r>
              <a:rPr lang="fr-FR" dirty="0"/>
              <a:t>Use </a:t>
            </a:r>
            <a:r>
              <a:rPr lang="fr-FR" dirty="0" err="1"/>
              <a:t>dependency</a:t>
            </a:r>
            <a:r>
              <a:rPr lang="fr-FR" dirty="0"/>
              <a:t> injection</a:t>
            </a:r>
          </a:p>
          <a:p>
            <a:r>
              <a:rPr lang="fr-FR" dirty="0"/>
              <a:t>Follow </a:t>
            </a:r>
            <a:r>
              <a:rPr lang="fr-FR" dirty="0" err="1"/>
              <a:t>law</a:t>
            </a:r>
            <a:r>
              <a:rPr lang="fr-FR" dirty="0"/>
              <a:t> of </a:t>
            </a:r>
            <a:r>
              <a:rPr lang="fr-FR" dirty="0" err="1"/>
              <a:t>demeter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1295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0E0D-D856-8D48-6E82-9A90DE1DB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Understandability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8F8D4-0CC0-7A98-C1FF-36AA0BB47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Be consistent</a:t>
            </a:r>
          </a:p>
          <a:p>
            <a:pPr lvl="1"/>
            <a:r>
              <a:rPr lang="fr-FR" dirty="0" err="1"/>
              <a:t>Whatever</a:t>
            </a:r>
            <a:r>
              <a:rPr lang="fr-FR" dirty="0"/>
              <a:t> the </a:t>
            </a:r>
            <a:r>
              <a:rPr lang="fr-FR" dirty="0" err="1"/>
              <a:t>way</a:t>
            </a:r>
            <a:r>
              <a:rPr lang="fr-FR" dirty="0"/>
              <a:t>, stick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it</a:t>
            </a:r>
            <a:endParaRPr lang="fr-FR" dirty="0"/>
          </a:p>
          <a:p>
            <a:r>
              <a:rPr lang="fr-FR" dirty="0"/>
              <a:t>Use </a:t>
            </a:r>
            <a:r>
              <a:rPr lang="fr-FR" dirty="0" err="1"/>
              <a:t>explanatory</a:t>
            </a:r>
            <a:r>
              <a:rPr lang="fr-FR" dirty="0"/>
              <a:t> variables</a:t>
            </a:r>
          </a:p>
          <a:p>
            <a:r>
              <a:rPr lang="fr-FR" dirty="0" err="1"/>
              <a:t>Encapsulate</a:t>
            </a:r>
            <a:r>
              <a:rPr lang="fr-FR" dirty="0"/>
              <a:t> </a:t>
            </a:r>
            <a:r>
              <a:rPr lang="fr-FR" dirty="0" err="1"/>
              <a:t>boundary</a:t>
            </a:r>
            <a:r>
              <a:rPr lang="fr-FR" dirty="0"/>
              <a:t> conditions</a:t>
            </a:r>
          </a:p>
          <a:p>
            <a:r>
              <a:rPr lang="fr-FR" dirty="0" err="1"/>
              <a:t>Prefer</a:t>
            </a:r>
            <a:r>
              <a:rPr lang="fr-FR" dirty="0"/>
              <a:t> </a:t>
            </a:r>
            <a:r>
              <a:rPr lang="fr-FR" dirty="0" err="1"/>
              <a:t>dedicated</a:t>
            </a:r>
            <a:r>
              <a:rPr lang="fr-FR" dirty="0"/>
              <a:t> value </a:t>
            </a:r>
            <a:r>
              <a:rPr lang="fr-FR" dirty="0" err="1"/>
              <a:t>objects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to primitive type</a:t>
            </a:r>
          </a:p>
          <a:p>
            <a:r>
              <a:rPr lang="fr-FR" dirty="0" err="1"/>
              <a:t>Avoid</a:t>
            </a:r>
            <a:r>
              <a:rPr lang="fr-FR" dirty="0"/>
              <a:t> </a:t>
            </a:r>
            <a:r>
              <a:rPr lang="fr-FR" dirty="0" err="1"/>
              <a:t>logical</a:t>
            </a:r>
            <a:r>
              <a:rPr lang="fr-FR" dirty="0"/>
              <a:t> </a:t>
            </a:r>
            <a:r>
              <a:rPr lang="fr-FR" dirty="0" err="1"/>
              <a:t>dependency</a:t>
            </a:r>
            <a:endParaRPr lang="fr-FR" dirty="0"/>
          </a:p>
          <a:p>
            <a:pPr lvl="1"/>
            <a:r>
              <a:rPr lang="fr-FR" dirty="0" err="1"/>
              <a:t>Prefer</a:t>
            </a:r>
            <a:r>
              <a:rPr lang="fr-FR" dirty="0"/>
              <a:t> </a:t>
            </a:r>
            <a:r>
              <a:rPr lang="fr-FR" dirty="0" err="1"/>
              <a:t>purity</a:t>
            </a:r>
            <a:endParaRPr lang="fr-FR" dirty="0"/>
          </a:p>
          <a:p>
            <a:r>
              <a:rPr lang="fr-FR" dirty="0" err="1"/>
              <a:t>Avoid</a:t>
            </a:r>
            <a:r>
              <a:rPr lang="fr-FR" dirty="0"/>
              <a:t> </a:t>
            </a:r>
            <a:r>
              <a:rPr lang="fr-FR" dirty="0" err="1"/>
              <a:t>negative</a:t>
            </a:r>
            <a:r>
              <a:rPr lang="fr-FR" dirty="0"/>
              <a:t> </a:t>
            </a:r>
            <a:r>
              <a:rPr lang="fr-FR" dirty="0" err="1"/>
              <a:t>conditionals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0061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BB658-5DB6-9413-1CE0-3509C4E12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Names</a:t>
            </a:r>
            <a:r>
              <a:rPr lang="fr-FR" dirty="0"/>
              <a:t> </a:t>
            </a:r>
            <a:r>
              <a:rPr lang="fr-FR" dirty="0" err="1"/>
              <a:t>rules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09F87-D1B8-67C9-217C-CA1020C5B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Choose</a:t>
            </a:r>
            <a:r>
              <a:rPr lang="fr-FR" dirty="0"/>
              <a:t> descriptive and </a:t>
            </a:r>
            <a:r>
              <a:rPr lang="fr-FR" dirty="0" err="1"/>
              <a:t>unambiguous</a:t>
            </a:r>
            <a:r>
              <a:rPr lang="fr-FR" dirty="0"/>
              <a:t> </a:t>
            </a:r>
            <a:r>
              <a:rPr lang="fr-FR" dirty="0" err="1"/>
              <a:t>names</a:t>
            </a:r>
            <a:endParaRPr lang="fr-FR" dirty="0"/>
          </a:p>
          <a:p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meaningful</a:t>
            </a:r>
            <a:r>
              <a:rPr lang="fr-FR" dirty="0"/>
              <a:t> distinction</a:t>
            </a:r>
          </a:p>
          <a:p>
            <a:r>
              <a:rPr lang="fr-FR" dirty="0"/>
              <a:t>Use </a:t>
            </a:r>
            <a:r>
              <a:rPr lang="fr-FR" dirty="0" err="1"/>
              <a:t>pronounceable</a:t>
            </a:r>
            <a:r>
              <a:rPr lang="fr-FR" dirty="0"/>
              <a:t> </a:t>
            </a:r>
            <a:r>
              <a:rPr lang="fr-FR" dirty="0" err="1"/>
              <a:t>names</a:t>
            </a:r>
            <a:endParaRPr lang="fr-FR" dirty="0"/>
          </a:p>
          <a:p>
            <a:r>
              <a:rPr lang="fr-FR" dirty="0"/>
              <a:t>Use </a:t>
            </a:r>
            <a:r>
              <a:rPr lang="fr-FR" dirty="0" err="1"/>
              <a:t>searchable</a:t>
            </a:r>
            <a:r>
              <a:rPr lang="fr-FR" dirty="0"/>
              <a:t> </a:t>
            </a:r>
            <a:r>
              <a:rPr lang="fr-FR" dirty="0" err="1"/>
              <a:t>names</a:t>
            </a:r>
            <a:endParaRPr lang="fr-FR" dirty="0"/>
          </a:p>
          <a:p>
            <a:r>
              <a:rPr lang="fr-FR" dirty="0"/>
              <a:t>Replace </a:t>
            </a:r>
            <a:r>
              <a:rPr lang="fr-FR" dirty="0" err="1"/>
              <a:t>magic</a:t>
            </a:r>
            <a:r>
              <a:rPr lang="fr-FR" dirty="0"/>
              <a:t> </a:t>
            </a:r>
            <a:r>
              <a:rPr lang="fr-FR" dirty="0" err="1"/>
              <a:t>numbers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named</a:t>
            </a:r>
            <a:r>
              <a:rPr lang="fr-FR" dirty="0"/>
              <a:t> constants</a:t>
            </a:r>
          </a:p>
          <a:p>
            <a:r>
              <a:rPr lang="fr-FR" dirty="0" err="1"/>
              <a:t>Avoid</a:t>
            </a:r>
            <a:r>
              <a:rPr lang="fr-FR" dirty="0"/>
              <a:t> </a:t>
            </a:r>
            <a:r>
              <a:rPr lang="fr-FR" dirty="0" err="1"/>
              <a:t>encodings</a:t>
            </a:r>
            <a:endParaRPr lang="fr-FR" dirty="0"/>
          </a:p>
          <a:p>
            <a:pPr lvl="1"/>
            <a:r>
              <a:rPr lang="fr-FR" dirty="0"/>
              <a:t>Don’t append </a:t>
            </a:r>
            <a:r>
              <a:rPr lang="fr-FR" dirty="0" err="1"/>
              <a:t>prefixes</a:t>
            </a:r>
            <a:r>
              <a:rPr lang="fr-FR" dirty="0"/>
              <a:t> or type information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6348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1C1C6-7E51-25AD-636D-2C216AE4A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574B2-2B7B-A38F-1516-91C8E5668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9740" y="1595718"/>
            <a:ext cx="4159623" cy="4805082"/>
          </a:xfrm>
        </p:spPr>
        <p:txBody>
          <a:bodyPr>
            <a:normAutofit/>
          </a:bodyPr>
          <a:lstStyle/>
          <a:p>
            <a:r>
              <a:rPr lang="fr-FR" sz="1800" dirty="0"/>
              <a:t>Cédric HARTLAND</a:t>
            </a:r>
          </a:p>
          <a:p>
            <a:r>
              <a:rPr lang="fr-FR" sz="1800" dirty="0" err="1"/>
              <a:t>Ph.D</a:t>
            </a:r>
            <a:r>
              <a:rPr lang="fr-FR" sz="1800" dirty="0"/>
              <a:t>. in AI – </a:t>
            </a:r>
            <a:r>
              <a:rPr lang="fr-FR" sz="1800" dirty="0" err="1"/>
              <a:t>UPSud</a:t>
            </a:r>
            <a:r>
              <a:rPr lang="fr-FR" sz="1800" dirty="0"/>
              <a:t>, INRIA, CNRS</a:t>
            </a:r>
          </a:p>
          <a:p>
            <a:r>
              <a:rPr lang="fr-FR" sz="1800" dirty="0"/>
              <a:t>Courses in AI &amp; CS </a:t>
            </a:r>
            <a:r>
              <a:rPr lang="fr-FR" sz="1800" dirty="0" err="1"/>
              <a:t>since</a:t>
            </a:r>
            <a:r>
              <a:rPr lang="fr-FR" sz="1800" dirty="0"/>
              <a:t> 20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592D49-57B6-961E-BC6E-0A5B2E03F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917" y="143560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286C7E4A-C20D-56A2-844A-75D821096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916" y="3424427"/>
            <a:ext cx="1904999" cy="1904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0892CA-AF24-1D3B-763D-A88ACF459A4A}"/>
              </a:ext>
            </a:extLst>
          </p:cNvPr>
          <p:cNvSpPr txBox="1">
            <a:spLocks/>
          </p:cNvSpPr>
          <p:nvPr/>
        </p:nvSpPr>
        <p:spPr>
          <a:xfrm>
            <a:off x="7376460" y="1595718"/>
            <a:ext cx="4159623" cy="4805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fr-FR" sz="1800" dirty="0"/>
              <a:t>2005 – 2010 – </a:t>
            </a:r>
            <a:r>
              <a:rPr lang="fr-FR" sz="1800" dirty="0" err="1"/>
              <a:t>Researcher</a:t>
            </a:r>
            <a:r>
              <a:rPr lang="fr-FR" sz="1800" dirty="0"/>
              <a:t> / </a:t>
            </a:r>
            <a:r>
              <a:rPr lang="fr-FR" sz="1800" dirty="0" err="1"/>
              <a:t>Lecturer</a:t>
            </a:r>
            <a:endParaRPr lang="fr-FR" sz="1800" dirty="0"/>
          </a:p>
          <a:p>
            <a:pPr>
              <a:lnSpc>
                <a:spcPct val="100000"/>
              </a:lnSpc>
            </a:pPr>
            <a:r>
              <a:rPr lang="fr-FR" sz="1800" dirty="0"/>
              <a:t>2010 – 2017 – CAST</a:t>
            </a:r>
          </a:p>
          <a:p>
            <a:pPr>
              <a:lnSpc>
                <a:spcPct val="100000"/>
              </a:lnSpc>
            </a:pPr>
            <a:r>
              <a:rPr lang="fr-FR" sz="1800" dirty="0"/>
              <a:t>2017-2019 – </a:t>
            </a:r>
            <a:r>
              <a:rPr lang="fr-FR" sz="1800" dirty="0" err="1"/>
              <a:t>Futurmaster</a:t>
            </a:r>
            <a:endParaRPr lang="fr-FR" sz="1800" dirty="0"/>
          </a:p>
          <a:p>
            <a:pPr>
              <a:lnSpc>
                <a:spcPct val="100000"/>
              </a:lnSpc>
            </a:pPr>
            <a:r>
              <a:rPr lang="fr-FR" sz="1800" dirty="0"/>
              <a:t>2019-2022 – </a:t>
            </a:r>
            <a:r>
              <a:rPr lang="fr-FR" sz="1800" dirty="0" err="1"/>
              <a:t>Talentsoft</a:t>
            </a:r>
            <a:endParaRPr lang="fr-FR" sz="1800" dirty="0"/>
          </a:p>
          <a:p>
            <a:pPr>
              <a:lnSpc>
                <a:spcPct val="100000"/>
              </a:lnSpc>
            </a:pPr>
            <a:r>
              <a:rPr lang="fr-FR" sz="1800" dirty="0"/>
              <a:t>2022 – </a:t>
            </a:r>
            <a:r>
              <a:rPr lang="fr-FR" sz="1800" dirty="0" err="1"/>
              <a:t>PlayPlay</a:t>
            </a:r>
            <a:endParaRPr lang="fr-FR" sz="1800" dirty="0"/>
          </a:p>
          <a:p>
            <a:pPr>
              <a:lnSpc>
                <a:spcPct val="100000"/>
              </a:lnSpc>
            </a:pPr>
            <a:r>
              <a:rPr lang="fr-FR" sz="1800" dirty="0"/>
              <a:t>2022+ - Thales Digital </a:t>
            </a:r>
            <a:r>
              <a:rPr lang="fr-FR" sz="1800" dirty="0" err="1"/>
              <a:t>Factory</a:t>
            </a:r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11658360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BA168-A636-CBFE-3A65-2640B26AF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Functions</a:t>
            </a:r>
            <a:r>
              <a:rPr lang="fr-FR" dirty="0"/>
              <a:t> </a:t>
            </a:r>
            <a:r>
              <a:rPr lang="fr-FR" dirty="0" err="1"/>
              <a:t>rule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BBF21-3FDD-AF24-FDC6-12B1B00FA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Keep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</a:t>
            </a:r>
            <a:r>
              <a:rPr lang="fr-FR" dirty="0" err="1"/>
              <a:t>small</a:t>
            </a:r>
            <a:endParaRPr lang="fr-FR" dirty="0"/>
          </a:p>
          <a:p>
            <a:r>
              <a:rPr lang="fr-FR" dirty="0"/>
              <a:t>Do one </a:t>
            </a:r>
            <a:r>
              <a:rPr lang="fr-FR" dirty="0" err="1"/>
              <a:t>thing</a:t>
            </a:r>
            <a:endParaRPr lang="fr-FR" dirty="0"/>
          </a:p>
          <a:p>
            <a:pPr lvl="1"/>
            <a:r>
              <a:rPr lang="fr-FR" dirty="0"/>
              <a:t>And do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well</a:t>
            </a:r>
            <a:endParaRPr lang="fr-FR" dirty="0"/>
          </a:p>
          <a:p>
            <a:r>
              <a:rPr lang="fr-FR" dirty="0"/>
              <a:t>Use descriptive </a:t>
            </a:r>
            <a:r>
              <a:rPr lang="fr-FR" dirty="0" err="1"/>
              <a:t>names</a:t>
            </a:r>
            <a:endParaRPr lang="fr-FR" dirty="0"/>
          </a:p>
          <a:p>
            <a:r>
              <a:rPr lang="fr-FR" dirty="0" err="1"/>
              <a:t>Prefer</a:t>
            </a:r>
            <a:r>
              <a:rPr lang="fr-FR" dirty="0"/>
              <a:t> </a:t>
            </a:r>
            <a:r>
              <a:rPr lang="fr-FR" dirty="0" err="1"/>
              <a:t>fewer</a:t>
            </a:r>
            <a:r>
              <a:rPr lang="fr-FR" dirty="0"/>
              <a:t> arguments</a:t>
            </a:r>
          </a:p>
          <a:p>
            <a:pPr lvl="1"/>
            <a:r>
              <a:rPr lang="fr-FR" dirty="0"/>
              <a:t>≤ 3 arguments</a:t>
            </a:r>
          </a:p>
          <a:p>
            <a:r>
              <a:rPr lang="fr-FR" dirty="0"/>
              <a:t>Have no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effects</a:t>
            </a:r>
            <a:endParaRPr lang="fr-FR" dirty="0"/>
          </a:p>
          <a:p>
            <a:r>
              <a:rPr lang="fr-FR" dirty="0"/>
              <a:t>Don’t use flag arguments</a:t>
            </a:r>
          </a:p>
          <a:p>
            <a:pPr lvl="1"/>
            <a:r>
              <a:rPr lang="fr-FR" dirty="0"/>
              <a:t>Split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several</a:t>
            </a:r>
            <a:r>
              <a:rPr lang="fr-FR" dirty="0"/>
              <a:t> </a:t>
            </a:r>
            <a:r>
              <a:rPr lang="fr-FR" dirty="0" err="1"/>
              <a:t>independent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479089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2688-B943-FB6A-29AB-DE45A26E1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Comment </a:t>
            </a:r>
            <a:r>
              <a:rPr lang="fr-FR" dirty="0" err="1"/>
              <a:t>rules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306F2-2BB8-6AF0-9954-2EF7F9BC6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Always </a:t>
            </a:r>
            <a:r>
              <a:rPr lang="fr-FR" dirty="0" err="1"/>
              <a:t>try</a:t>
            </a:r>
            <a:r>
              <a:rPr lang="fr-FR" dirty="0"/>
              <a:t> to </a:t>
            </a:r>
            <a:r>
              <a:rPr lang="fr-FR" dirty="0" err="1"/>
              <a:t>explain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code</a:t>
            </a:r>
          </a:p>
          <a:p>
            <a:pPr lvl="1"/>
            <a:r>
              <a:rPr lang="fr-FR" dirty="0"/>
              <a:t>Not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comments</a:t>
            </a:r>
            <a:endParaRPr lang="fr-FR" dirty="0"/>
          </a:p>
          <a:p>
            <a:r>
              <a:rPr lang="fr-FR" dirty="0"/>
              <a:t>Don’t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redundant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i++; // </a:t>
            </a:r>
            <a:r>
              <a:rPr lang="fr-FR" dirty="0" err="1"/>
              <a:t>increment</a:t>
            </a:r>
            <a:r>
              <a:rPr lang="fr-FR" dirty="0"/>
              <a:t> i 😫</a:t>
            </a:r>
          </a:p>
          <a:p>
            <a:r>
              <a:rPr lang="fr-FR" dirty="0"/>
              <a:t>Don’t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obvious</a:t>
            </a:r>
            <a:r>
              <a:rPr lang="fr-FR" dirty="0"/>
              <a:t> noise</a:t>
            </a:r>
          </a:p>
          <a:p>
            <a:r>
              <a:rPr lang="fr-FR" dirty="0"/>
              <a:t>Don’t use </a:t>
            </a:r>
            <a:r>
              <a:rPr lang="fr-FR" dirty="0" err="1"/>
              <a:t>closing</a:t>
            </a:r>
            <a:r>
              <a:rPr lang="fr-FR" dirty="0"/>
              <a:t> </a:t>
            </a:r>
            <a:r>
              <a:rPr lang="fr-FR" dirty="0" err="1"/>
              <a:t>brace</a:t>
            </a:r>
            <a:r>
              <a:rPr lang="fr-FR" dirty="0"/>
              <a:t> </a:t>
            </a:r>
            <a:r>
              <a:rPr lang="fr-FR" dirty="0" err="1"/>
              <a:t>comments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E.g. // end of </a:t>
            </a:r>
            <a:r>
              <a:rPr lang="fr-FR" dirty="0" err="1"/>
              <a:t>function</a:t>
            </a:r>
            <a:endParaRPr lang="fr-FR" dirty="0"/>
          </a:p>
          <a:p>
            <a:r>
              <a:rPr lang="fr-FR" dirty="0"/>
              <a:t>Don’t comment out code</a:t>
            </a:r>
          </a:p>
          <a:p>
            <a:pPr lvl="1"/>
            <a:r>
              <a:rPr lang="fr-FR" dirty="0"/>
              <a:t>Just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it</a:t>
            </a:r>
            <a:endParaRPr lang="fr-FR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87A9B99-F842-6172-46CB-63367A0894D4}"/>
              </a:ext>
            </a:extLst>
          </p:cNvPr>
          <p:cNvSpPr txBox="1">
            <a:spLocks/>
          </p:cNvSpPr>
          <p:nvPr/>
        </p:nvSpPr>
        <p:spPr>
          <a:xfrm>
            <a:off x="6275294" y="1595718"/>
            <a:ext cx="5377208" cy="4805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Use as </a:t>
            </a:r>
            <a:r>
              <a:rPr lang="fr-FR" dirty="0" err="1"/>
              <a:t>explanation</a:t>
            </a:r>
            <a:r>
              <a:rPr lang="fr-FR" dirty="0"/>
              <a:t> of </a:t>
            </a:r>
            <a:r>
              <a:rPr lang="fr-FR" dirty="0" err="1"/>
              <a:t>intent</a:t>
            </a:r>
            <a:endParaRPr lang="fr-FR" dirty="0"/>
          </a:p>
          <a:p>
            <a:r>
              <a:rPr lang="fr-FR" dirty="0"/>
              <a:t>Use as clarification of code</a:t>
            </a:r>
          </a:p>
          <a:p>
            <a:r>
              <a:rPr lang="fr-FR" dirty="0"/>
              <a:t>Use as warning of </a:t>
            </a:r>
            <a:r>
              <a:rPr lang="fr-FR" dirty="0" err="1"/>
              <a:t>consequence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1712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9287D-DBAC-10C0-A2AC-1F31C8546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Source code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AAA79-E5A9-ACD5-1C6A-F6178037E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Separate</a:t>
            </a:r>
            <a:r>
              <a:rPr lang="fr-FR" dirty="0"/>
              <a:t> concepts </a:t>
            </a:r>
            <a:r>
              <a:rPr lang="fr-FR" dirty="0" err="1"/>
              <a:t>vertically</a:t>
            </a:r>
            <a:endParaRPr lang="fr-FR" dirty="0"/>
          </a:p>
          <a:p>
            <a:r>
              <a:rPr lang="fr-FR" dirty="0" err="1"/>
              <a:t>Related</a:t>
            </a:r>
            <a:r>
              <a:rPr lang="fr-FR" dirty="0"/>
              <a:t> code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appear</a:t>
            </a:r>
            <a:r>
              <a:rPr lang="fr-FR" dirty="0"/>
              <a:t> </a:t>
            </a:r>
            <a:r>
              <a:rPr lang="fr-FR" dirty="0" err="1"/>
              <a:t>vertically</a:t>
            </a:r>
            <a:r>
              <a:rPr lang="fr-FR" dirty="0"/>
              <a:t> dense</a:t>
            </a:r>
          </a:p>
          <a:p>
            <a:r>
              <a:rPr lang="fr-FR" dirty="0" err="1"/>
              <a:t>Declare</a:t>
            </a:r>
            <a:r>
              <a:rPr lang="fr-FR" dirty="0"/>
              <a:t> variables close to </a:t>
            </a:r>
            <a:r>
              <a:rPr lang="fr-FR" dirty="0" err="1"/>
              <a:t>their</a:t>
            </a:r>
            <a:r>
              <a:rPr lang="fr-FR" dirty="0"/>
              <a:t> usage</a:t>
            </a:r>
          </a:p>
          <a:p>
            <a:r>
              <a:rPr lang="fr-FR" dirty="0" err="1"/>
              <a:t>Dependent</a:t>
            </a:r>
            <a:r>
              <a:rPr lang="fr-FR" dirty="0"/>
              <a:t> </a:t>
            </a:r>
            <a:r>
              <a:rPr lang="fr-FR" dirty="0" err="1"/>
              <a:t>functions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close</a:t>
            </a:r>
          </a:p>
          <a:p>
            <a:r>
              <a:rPr lang="fr-FR" dirty="0" err="1"/>
              <a:t>Similar</a:t>
            </a:r>
            <a:r>
              <a:rPr lang="fr-FR" dirty="0"/>
              <a:t> </a:t>
            </a:r>
            <a:r>
              <a:rPr lang="fr-FR" dirty="0" err="1"/>
              <a:t>functions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close</a:t>
            </a:r>
          </a:p>
          <a:p>
            <a:r>
              <a:rPr lang="fr-FR" dirty="0"/>
              <a:t>Place </a:t>
            </a:r>
            <a:r>
              <a:rPr lang="fr-FR" dirty="0" err="1"/>
              <a:t>functions</a:t>
            </a:r>
            <a:r>
              <a:rPr lang="fr-FR" dirty="0"/>
              <a:t> in the </a:t>
            </a:r>
            <a:r>
              <a:rPr lang="fr-FR" dirty="0" err="1"/>
              <a:t>downward</a:t>
            </a:r>
            <a:r>
              <a:rPr lang="fr-FR" dirty="0"/>
              <a:t> direction</a:t>
            </a:r>
          </a:p>
          <a:p>
            <a:r>
              <a:rPr lang="fr-FR" dirty="0" err="1"/>
              <a:t>Keep</a:t>
            </a:r>
            <a:r>
              <a:rPr lang="fr-FR" dirty="0"/>
              <a:t> </a:t>
            </a:r>
            <a:r>
              <a:rPr lang="fr-FR" dirty="0" err="1"/>
              <a:t>lines</a:t>
            </a:r>
            <a:r>
              <a:rPr lang="fr-FR" dirty="0"/>
              <a:t> short</a:t>
            </a:r>
          </a:p>
          <a:p>
            <a:r>
              <a:rPr lang="fr-FR" dirty="0"/>
              <a:t>Don’t </a:t>
            </a:r>
            <a:r>
              <a:rPr lang="fr-FR" dirty="0" err="1"/>
              <a:t>huse</a:t>
            </a:r>
            <a:r>
              <a:rPr lang="fr-FR" dirty="0"/>
              <a:t> horizontal </a:t>
            </a:r>
            <a:r>
              <a:rPr lang="fr-FR" dirty="0" err="1"/>
              <a:t>alignment</a:t>
            </a:r>
            <a:endParaRPr lang="fr-FR" dirty="0"/>
          </a:p>
          <a:p>
            <a:r>
              <a:rPr lang="fr-FR" dirty="0"/>
              <a:t>Use white </a:t>
            </a:r>
            <a:r>
              <a:rPr lang="fr-FR" dirty="0" err="1"/>
              <a:t>space</a:t>
            </a:r>
            <a:r>
              <a:rPr lang="fr-FR" dirty="0"/>
              <a:t> to </a:t>
            </a:r>
            <a:r>
              <a:rPr lang="fr-FR" dirty="0" err="1"/>
              <a:t>associate</a:t>
            </a:r>
            <a:r>
              <a:rPr lang="fr-FR" dirty="0"/>
              <a:t> </a:t>
            </a:r>
            <a:r>
              <a:rPr lang="fr-FR" dirty="0" err="1"/>
              <a:t>related</a:t>
            </a:r>
            <a:r>
              <a:rPr lang="fr-FR" dirty="0"/>
              <a:t> </a:t>
            </a:r>
            <a:r>
              <a:rPr lang="fr-FR" dirty="0" err="1"/>
              <a:t>thing</a:t>
            </a:r>
            <a:r>
              <a:rPr lang="fr-FR" dirty="0"/>
              <a:t> and </a:t>
            </a:r>
            <a:r>
              <a:rPr lang="fr-FR" dirty="0" err="1"/>
              <a:t>disassociate</a:t>
            </a:r>
            <a:r>
              <a:rPr lang="fr-FR" dirty="0"/>
              <a:t> </a:t>
            </a:r>
            <a:r>
              <a:rPr lang="fr-FR" dirty="0" err="1"/>
              <a:t>weakly</a:t>
            </a:r>
            <a:r>
              <a:rPr lang="fr-FR" dirty="0"/>
              <a:t> </a:t>
            </a:r>
            <a:r>
              <a:rPr lang="fr-FR" dirty="0" err="1"/>
              <a:t>related</a:t>
            </a:r>
            <a:endParaRPr lang="fr-FR" dirty="0"/>
          </a:p>
          <a:p>
            <a:r>
              <a:rPr lang="fr-FR" dirty="0"/>
              <a:t>Don’t break indentation</a:t>
            </a:r>
          </a:p>
        </p:txBody>
      </p:sp>
    </p:spTree>
    <p:extLst>
      <p:ext uri="{BB962C8B-B14F-4D97-AF65-F5344CB8AC3E}">
        <p14:creationId xmlns:p14="http://schemas.microsoft.com/office/powerpoint/2010/main" val="2754833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26050-5086-C329-C4EA-3702AE0C2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Objects</a:t>
            </a:r>
            <a:r>
              <a:rPr lang="fr-FR" dirty="0"/>
              <a:t> and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CB829-BB79-1F90-4942-40AE2751D0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Hide</a:t>
            </a:r>
            <a:r>
              <a:rPr lang="fr-FR" dirty="0"/>
              <a:t> </a:t>
            </a:r>
            <a:r>
              <a:rPr lang="fr-FR" dirty="0" err="1"/>
              <a:t>internal</a:t>
            </a:r>
            <a:r>
              <a:rPr lang="fr-FR" dirty="0"/>
              <a:t> structure</a:t>
            </a:r>
          </a:p>
          <a:p>
            <a:r>
              <a:rPr lang="fr-FR" dirty="0" err="1"/>
              <a:t>Prefer</a:t>
            </a:r>
            <a:r>
              <a:rPr lang="fr-FR" dirty="0"/>
              <a:t> data structure</a:t>
            </a:r>
          </a:p>
          <a:p>
            <a:r>
              <a:rPr lang="fr-FR" dirty="0" err="1"/>
              <a:t>Avoid</a:t>
            </a:r>
            <a:r>
              <a:rPr lang="fr-FR" dirty="0"/>
              <a:t> </a:t>
            </a:r>
            <a:r>
              <a:rPr lang="fr-FR" dirty="0" err="1"/>
              <a:t>hybrids</a:t>
            </a:r>
            <a:r>
              <a:rPr lang="fr-FR" dirty="0"/>
              <a:t> structures</a:t>
            </a:r>
          </a:p>
          <a:p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small</a:t>
            </a:r>
            <a:endParaRPr lang="fr-FR" dirty="0"/>
          </a:p>
          <a:p>
            <a:r>
              <a:rPr lang="fr-FR" dirty="0"/>
              <a:t>Do one </a:t>
            </a:r>
            <a:r>
              <a:rPr lang="fr-FR" dirty="0" err="1"/>
              <a:t>thing</a:t>
            </a:r>
            <a:endParaRPr lang="fr-FR" dirty="0"/>
          </a:p>
          <a:p>
            <a:r>
              <a:rPr lang="fr-FR" dirty="0"/>
              <a:t>Small </a:t>
            </a:r>
            <a:r>
              <a:rPr lang="fr-FR" dirty="0" err="1"/>
              <a:t>number</a:t>
            </a:r>
            <a:r>
              <a:rPr lang="fr-FR" dirty="0"/>
              <a:t> of instance variables</a:t>
            </a:r>
          </a:p>
          <a:p>
            <a:r>
              <a:rPr lang="fr-FR" dirty="0"/>
              <a:t>Base class </a:t>
            </a:r>
            <a:r>
              <a:rPr lang="fr-FR" dirty="0" err="1"/>
              <a:t>should</a:t>
            </a:r>
            <a:r>
              <a:rPr lang="fr-FR" dirty="0"/>
              <a:t> know </a:t>
            </a:r>
            <a:r>
              <a:rPr lang="fr-FR" dirty="0" err="1"/>
              <a:t>nothing</a:t>
            </a:r>
            <a:r>
              <a:rPr lang="fr-FR" dirty="0"/>
              <a:t> of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derivatives</a:t>
            </a:r>
            <a:endParaRPr lang="fr-FR" dirty="0"/>
          </a:p>
          <a:p>
            <a:r>
              <a:rPr lang="fr-FR" dirty="0" err="1"/>
              <a:t>Better</a:t>
            </a:r>
            <a:r>
              <a:rPr lang="fr-FR" dirty="0"/>
              <a:t> to have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functions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to </a:t>
            </a:r>
            <a:r>
              <a:rPr lang="fr-FR" dirty="0" err="1"/>
              <a:t>pass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code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to select a </a:t>
            </a:r>
            <a:r>
              <a:rPr lang="fr-FR" dirty="0" err="1"/>
              <a:t>behavior</a:t>
            </a:r>
            <a:endParaRPr lang="fr-FR" dirty="0"/>
          </a:p>
          <a:p>
            <a:r>
              <a:rPr lang="fr-FR" dirty="0" err="1"/>
              <a:t>Prefer</a:t>
            </a:r>
            <a:r>
              <a:rPr lang="fr-FR" dirty="0"/>
              <a:t> non-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 to </a:t>
            </a:r>
            <a:r>
              <a:rPr lang="fr-FR" dirty="0" err="1"/>
              <a:t>static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020633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94462-16DB-3C77-B6BB-B11DC64EC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28FD9-50B1-4B58-916B-2EA2929AD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One </a:t>
            </a:r>
            <a:r>
              <a:rPr lang="fr-FR" dirty="0" err="1"/>
              <a:t>assert</a:t>
            </a:r>
            <a:r>
              <a:rPr lang="fr-FR" dirty="0"/>
              <a:t> per test</a:t>
            </a:r>
          </a:p>
          <a:p>
            <a:r>
              <a:rPr lang="fr-FR" dirty="0"/>
              <a:t>Fast</a:t>
            </a:r>
          </a:p>
          <a:p>
            <a:r>
              <a:rPr lang="fr-FR" dirty="0"/>
              <a:t>Independent</a:t>
            </a:r>
          </a:p>
          <a:p>
            <a:r>
              <a:rPr lang="fr-FR" dirty="0" err="1"/>
              <a:t>Repeatable</a:t>
            </a:r>
            <a:endParaRPr lang="fr-FR" dirty="0"/>
          </a:p>
          <a:p>
            <a:r>
              <a:rPr lang="fr-FR" dirty="0"/>
              <a:t>self-</a:t>
            </a:r>
            <a:r>
              <a:rPr lang="fr-FR" dirty="0" err="1"/>
              <a:t>validating</a:t>
            </a:r>
            <a:endParaRPr lang="fr-FR" dirty="0"/>
          </a:p>
          <a:p>
            <a:r>
              <a:rPr lang="fr-FR" dirty="0" err="1"/>
              <a:t>Timely</a:t>
            </a:r>
            <a:endParaRPr lang="fr-FR" dirty="0"/>
          </a:p>
          <a:p>
            <a:r>
              <a:rPr lang="fr-FR" dirty="0" err="1"/>
              <a:t>Readable</a:t>
            </a:r>
            <a:endParaRPr lang="fr-FR" dirty="0"/>
          </a:p>
          <a:p>
            <a:r>
              <a:rPr lang="fr-FR" dirty="0" err="1"/>
              <a:t>Easy</a:t>
            </a:r>
            <a:r>
              <a:rPr lang="fr-FR" dirty="0"/>
              <a:t> to run</a:t>
            </a:r>
          </a:p>
          <a:p>
            <a:r>
              <a:rPr lang="fr-FR" dirty="0"/>
              <a:t>Use a </a:t>
            </a:r>
            <a:r>
              <a:rPr lang="fr-FR" dirty="0" err="1"/>
              <a:t>coverage</a:t>
            </a:r>
            <a:r>
              <a:rPr lang="fr-FR" dirty="0"/>
              <a:t> </a:t>
            </a:r>
            <a:r>
              <a:rPr lang="fr-FR" dirty="0" err="1"/>
              <a:t>tool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26380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3D072-8E54-7E5F-EBCC-9076B9448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D81DD-1C03-C872-0215-FD1AAFBCB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Write test and code </a:t>
            </a:r>
            <a:r>
              <a:rPr lang="fr-FR" dirty="0" err="1"/>
              <a:t>together</a:t>
            </a:r>
            <a:endParaRPr lang="fr-FR" dirty="0"/>
          </a:p>
          <a:p>
            <a:pPr lvl="1"/>
            <a:r>
              <a:rPr lang="fr-FR" dirty="0"/>
              <a:t>You </a:t>
            </a:r>
            <a:r>
              <a:rPr lang="fr-FR" dirty="0" err="1"/>
              <a:t>may</a:t>
            </a:r>
            <a:r>
              <a:rPr lang="fr-FR" dirty="0"/>
              <a:t> not </a:t>
            </a:r>
            <a:r>
              <a:rPr lang="fr-FR" dirty="0" err="1"/>
              <a:t>write</a:t>
            </a:r>
            <a:r>
              <a:rPr lang="fr-FR" dirty="0"/>
              <a:t> production code </a:t>
            </a:r>
            <a:r>
              <a:rPr lang="fr-FR" dirty="0" err="1"/>
              <a:t>until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have </a:t>
            </a:r>
            <a:r>
              <a:rPr lang="fr-FR" dirty="0" err="1"/>
              <a:t>written</a:t>
            </a:r>
            <a:r>
              <a:rPr lang="fr-FR" dirty="0"/>
              <a:t> a </a:t>
            </a:r>
            <a:r>
              <a:rPr lang="fr-FR" dirty="0" err="1"/>
              <a:t>failing</a:t>
            </a:r>
            <a:r>
              <a:rPr lang="fr-FR" dirty="0"/>
              <a:t> unit test</a:t>
            </a:r>
          </a:p>
          <a:p>
            <a:pPr lvl="1"/>
            <a:r>
              <a:rPr lang="fr-FR" dirty="0"/>
              <a:t>You </a:t>
            </a:r>
            <a:r>
              <a:rPr lang="fr-FR" dirty="0" err="1"/>
              <a:t>may</a:t>
            </a:r>
            <a:r>
              <a:rPr lang="fr-FR" dirty="0"/>
              <a:t> not </a:t>
            </a:r>
            <a:r>
              <a:rPr lang="fr-FR" dirty="0" err="1"/>
              <a:t>write</a:t>
            </a:r>
            <a:r>
              <a:rPr lang="fr-FR" dirty="0"/>
              <a:t> more of a unit test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sufficient</a:t>
            </a:r>
            <a:r>
              <a:rPr lang="fr-FR" dirty="0"/>
              <a:t> to fail (</a:t>
            </a:r>
            <a:r>
              <a:rPr lang="fr-FR" dirty="0" err="1"/>
              <a:t>including</a:t>
            </a:r>
            <a:r>
              <a:rPr lang="fr-FR" dirty="0"/>
              <a:t> compilation </a:t>
            </a:r>
            <a:r>
              <a:rPr lang="fr-FR" dirty="0" err="1"/>
              <a:t>errors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You </a:t>
            </a:r>
            <a:r>
              <a:rPr lang="fr-FR" dirty="0" err="1"/>
              <a:t>may</a:t>
            </a:r>
            <a:r>
              <a:rPr lang="fr-FR" dirty="0"/>
              <a:t> not </a:t>
            </a:r>
            <a:r>
              <a:rPr lang="fr-FR" dirty="0" err="1"/>
              <a:t>write</a:t>
            </a:r>
            <a:r>
              <a:rPr lang="fr-FR" dirty="0"/>
              <a:t> production code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sufficient</a:t>
            </a:r>
            <a:r>
              <a:rPr lang="fr-FR" dirty="0"/>
              <a:t> to </a:t>
            </a:r>
            <a:r>
              <a:rPr lang="fr-FR" dirty="0" err="1"/>
              <a:t>pass</a:t>
            </a:r>
            <a:r>
              <a:rPr lang="fr-FR" dirty="0"/>
              <a:t> the </a:t>
            </a:r>
            <a:r>
              <a:rPr lang="fr-FR" dirty="0" err="1"/>
              <a:t>currently</a:t>
            </a:r>
            <a:r>
              <a:rPr lang="fr-FR" dirty="0"/>
              <a:t> </a:t>
            </a:r>
            <a:r>
              <a:rPr lang="fr-FR" dirty="0" err="1"/>
              <a:t>failing</a:t>
            </a:r>
            <a:r>
              <a:rPr lang="fr-FR" dirty="0"/>
              <a:t> test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48777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AC558-5A43-C232-A93A-7BEA07D62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Code </a:t>
            </a:r>
            <a:r>
              <a:rPr lang="fr-FR" dirty="0" err="1"/>
              <a:t>smells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99D29-8A01-00D3-8060-423623BAD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Rigidity</a:t>
            </a:r>
            <a:endParaRPr lang="fr-FR" dirty="0"/>
          </a:p>
          <a:p>
            <a:pPr lvl="1"/>
            <a:r>
              <a:rPr lang="fr-FR" dirty="0"/>
              <a:t>Software </a:t>
            </a:r>
            <a:r>
              <a:rPr lang="fr-FR" dirty="0" err="1"/>
              <a:t>difficult</a:t>
            </a:r>
            <a:r>
              <a:rPr lang="fr-FR" dirty="0"/>
              <a:t> to change; a </a:t>
            </a:r>
            <a:r>
              <a:rPr lang="fr-FR" dirty="0" err="1"/>
              <a:t>small</a:t>
            </a:r>
            <a:r>
              <a:rPr lang="fr-FR" dirty="0"/>
              <a:t> change causes a cascade of </a:t>
            </a:r>
            <a:r>
              <a:rPr lang="fr-FR" dirty="0" err="1"/>
              <a:t>subsequent</a:t>
            </a:r>
            <a:r>
              <a:rPr lang="fr-FR" dirty="0"/>
              <a:t> changes</a:t>
            </a:r>
          </a:p>
          <a:p>
            <a:r>
              <a:rPr lang="fr-FR" dirty="0" err="1"/>
              <a:t>Fragility</a:t>
            </a:r>
            <a:endParaRPr lang="fr-FR" dirty="0"/>
          </a:p>
          <a:p>
            <a:pPr lvl="1"/>
            <a:r>
              <a:rPr lang="fr-FR" dirty="0"/>
              <a:t>The software breaks in </a:t>
            </a:r>
            <a:r>
              <a:rPr lang="fr-FR" dirty="0" err="1"/>
              <a:t>many</a:t>
            </a:r>
            <a:r>
              <a:rPr lang="fr-FR" dirty="0"/>
              <a:t> places due to a single change</a:t>
            </a:r>
          </a:p>
          <a:p>
            <a:r>
              <a:rPr lang="fr-FR" dirty="0" err="1"/>
              <a:t>Immobility</a:t>
            </a:r>
            <a:endParaRPr lang="fr-FR" dirty="0"/>
          </a:p>
          <a:p>
            <a:pPr lvl="1"/>
            <a:r>
              <a:rPr lang="fr-FR" dirty="0"/>
              <a:t>You </a:t>
            </a:r>
            <a:r>
              <a:rPr lang="fr-FR" dirty="0" err="1"/>
              <a:t>cannot</a:t>
            </a:r>
            <a:r>
              <a:rPr lang="fr-FR" dirty="0"/>
              <a:t> </a:t>
            </a:r>
            <a:r>
              <a:rPr lang="fr-FR" dirty="0" err="1"/>
              <a:t>reuse</a:t>
            </a:r>
            <a:r>
              <a:rPr lang="fr-FR" dirty="0"/>
              <a:t> part of the code in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projects</a:t>
            </a:r>
            <a:r>
              <a:rPr lang="fr-FR" dirty="0"/>
              <a:t> </a:t>
            </a:r>
            <a:r>
              <a:rPr lang="fr-FR" dirty="0" err="1"/>
              <a:t>becose</a:t>
            </a:r>
            <a:r>
              <a:rPr lang="fr-FR" dirty="0"/>
              <a:t> of </a:t>
            </a:r>
            <a:r>
              <a:rPr lang="fr-FR" dirty="0" err="1"/>
              <a:t>involved</a:t>
            </a:r>
            <a:r>
              <a:rPr lang="fr-FR" dirty="0"/>
              <a:t> </a:t>
            </a:r>
            <a:r>
              <a:rPr lang="fr-FR" dirty="0" err="1"/>
              <a:t>risks</a:t>
            </a:r>
            <a:r>
              <a:rPr lang="fr-FR" dirty="0"/>
              <a:t> and high effort</a:t>
            </a:r>
          </a:p>
          <a:p>
            <a:r>
              <a:rPr lang="fr-FR" dirty="0" err="1"/>
              <a:t>Needless</a:t>
            </a:r>
            <a:r>
              <a:rPr lang="fr-FR" dirty="0"/>
              <a:t> </a:t>
            </a:r>
            <a:r>
              <a:rPr lang="fr-FR" dirty="0" err="1"/>
              <a:t>complexity</a:t>
            </a:r>
            <a:endParaRPr lang="fr-FR" dirty="0"/>
          </a:p>
          <a:p>
            <a:r>
              <a:rPr lang="fr-FR" dirty="0" err="1"/>
              <a:t>Needless</a:t>
            </a:r>
            <a:r>
              <a:rPr lang="fr-FR" dirty="0"/>
              <a:t> </a:t>
            </a:r>
            <a:r>
              <a:rPr lang="fr-FR" dirty="0" err="1"/>
              <a:t>repetition</a:t>
            </a:r>
            <a:endParaRPr lang="fr-FR" dirty="0"/>
          </a:p>
          <a:p>
            <a:r>
              <a:rPr lang="fr-FR" dirty="0" err="1"/>
              <a:t>Opacity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The code </a:t>
            </a:r>
            <a:r>
              <a:rPr lang="fr-FR" dirty="0" err="1"/>
              <a:t>is</a:t>
            </a:r>
            <a:r>
              <a:rPr lang="fr-FR" dirty="0"/>
              <a:t> hard to </a:t>
            </a:r>
            <a:r>
              <a:rPr lang="fr-FR" dirty="0" err="1"/>
              <a:t>understand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52757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E53AF-B782-6AC6-C10D-6EF7A3980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Error</a:t>
            </a:r>
            <a:r>
              <a:rPr lang="fr-FR" dirty="0"/>
              <a:t>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71CB4-E30D-584D-EE9B-7B92928B0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Don’t mix </a:t>
            </a:r>
            <a:r>
              <a:rPr lang="fr-FR" dirty="0" err="1"/>
              <a:t>error</a:t>
            </a:r>
            <a:r>
              <a:rPr lang="fr-FR" dirty="0"/>
              <a:t> handling and code</a:t>
            </a:r>
          </a:p>
          <a:p>
            <a:r>
              <a:rPr lang="fr-FR" dirty="0"/>
              <a:t>Use exceptions </a:t>
            </a:r>
            <a:r>
              <a:rPr lang="fr-FR" dirty="0" err="1"/>
              <a:t>instead</a:t>
            </a:r>
            <a:r>
              <a:rPr lang="fr-FR" dirty="0"/>
              <a:t> of </a:t>
            </a:r>
            <a:r>
              <a:rPr lang="fr-FR" dirty="0" err="1"/>
              <a:t>returning</a:t>
            </a:r>
            <a:r>
              <a:rPr lang="fr-FR" dirty="0"/>
              <a:t> </a:t>
            </a:r>
            <a:r>
              <a:rPr lang="fr-FR" dirty="0" err="1"/>
              <a:t>error</a:t>
            </a:r>
            <a:r>
              <a:rPr lang="fr-FR" dirty="0"/>
              <a:t> codes</a:t>
            </a:r>
          </a:p>
          <a:p>
            <a:r>
              <a:rPr lang="fr-FR" dirty="0"/>
              <a:t>Don’t return </a:t>
            </a:r>
            <a:r>
              <a:rPr lang="fr-FR" dirty="0" err="1"/>
              <a:t>null</a:t>
            </a:r>
            <a:endParaRPr lang="fr-FR" dirty="0"/>
          </a:p>
          <a:p>
            <a:pPr lvl="1"/>
            <a:r>
              <a:rPr lang="fr-FR" dirty="0"/>
              <a:t>Don’t </a:t>
            </a:r>
            <a:r>
              <a:rPr lang="fr-FR" dirty="0" err="1"/>
              <a:t>pass</a:t>
            </a:r>
            <a:r>
              <a:rPr lang="fr-FR" dirty="0"/>
              <a:t> </a:t>
            </a:r>
            <a:r>
              <a:rPr lang="fr-FR" dirty="0" err="1"/>
              <a:t>null</a:t>
            </a:r>
            <a:r>
              <a:rPr lang="fr-FR" dirty="0"/>
              <a:t> </a:t>
            </a:r>
            <a:r>
              <a:rPr lang="fr-FR" dirty="0" err="1"/>
              <a:t>either</a:t>
            </a:r>
            <a:endParaRPr lang="fr-FR" dirty="0"/>
          </a:p>
          <a:p>
            <a:r>
              <a:rPr lang="fr-FR" dirty="0" err="1"/>
              <a:t>Throw</a:t>
            </a:r>
            <a:r>
              <a:rPr lang="fr-FR" dirty="0"/>
              <a:t> exceptions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context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56934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CFFE-471B-DC73-740D-B2FF3CC4F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Technical</a:t>
            </a:r>
            <a:r>
              <a:rPr lang="fr-FR" dirty="0"/>
              <a:t> </a:t>
            </a:r>
            <a:r>
              <a:rPr lang="fr-FR" dirty="0" err="1"/>
              <a:t>debt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8A472-9276-5C1A-2B28-27F3C73DC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595718"/>
            <a:ext cx="4708779" cy="4805082"/>
          </a:xfrm>
        </p:spPr>
        <p:txBody>
          <a:bodyPr/>
          <a:lstStyle/>
          <a:p>
            <a:r>
              <a:rPr lang="en-US" dirty="0"/>
              <a:t>Everything that breaks your productivity</a:t>
            </a:r>
          </a:p>
          <a:p>
            <a:r>
              <a:rPr lang="en-US" dirty="0"/>
              <a:t>wrong technical designs, little tests,  code readability, bugs, crappy doc, process mess, fuzzy requirements, high lead time, …</a:t>
            </a:r>
          </a:p>
          <a:p>
            <a:endParaRPr lang="fr-FR" dirty="0"/>
          </a:p>
        </p:txBody>
      </p:sp>
      <p:pic>
        <p:nvPicPr>
          <p:cNvPr id="7171" name="Picture 3">
            <a:extLst>
              <a:ext uri="{FF2B5EF4-FFF2-40B4-BE49-F238E27FC236}">
                <a16:creationId xmlns:a16="http://schemas.microsoft.com/office/drawing/2014/main" id="{A27AB55D-D364-0423-BCD9-89DBC461D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100" y="2952647"/>
            <a:ext cx="5089523" cy="3448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962D1602-94BA-7F4A-341D-147155630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6469" y="243962"/>
            <a:ext cx="4180834" cy="440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8127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7EB072-D54E-4376-BF49-1F934220D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F5F6FC0-12CB-DA40-A9C9-BD8D8461D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fr-FR" dirty="0"/>
              <a:t>Pictures </a:t>
            </a:r>
            <a:r>
              <a:rPr lang="fr-FR" dirty="0" err="1"/>
              <a:t>comes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b="1" dirty="0"/>
              <a:t>unsplash.com </a:t>
            </a:r>
          </a:p>
          <a:p>
            <a:pPr marL="342900" indent="-342900">
              <a:buFontTx/>
              <a:buChar char="-"/>
            </a:pPr>
            <a:r>
              <a:rPr lang="fr-FR" dirty="0"/>
              <a:t>Avatars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b="1" dirty="0"/>
              <a:t>open </a:t>
            </a:r>
            <a:r>
              <a:rPr lang="fr-FR" b="1" dirty="0" err="1"/>
              <a:t>peeps</a:t>
            </a:r>
            <a:r>
              <a:rPr lang="fr-FR" b="1" dirty="0"/>
              <a:t> </a:t>
            </a:r>
            <a:r>
              <a:rPr lang="fr-FR" dirty="0"/>
              <a:t>flat assets</a:t>
            </a:r>
          </a:p>
          <a:p>
            <a:pPr marL="342900" indent="-342900">
              <a:buFontTx/>
              <a:buChar char="-"/>
            </a:pPr>
            <a:r>
              <a:rPr lang="fr-FR" dirty="0" err="1"/>
              <a:t>Manifesto</a:t>
            </a:r>
            <a:r>
              <a:rPr lang="fr-FR" dirty="0"/>
              <a:t> for software </a:t>
            </a:r>
            <a:r>
              <a:rPr lang="fr-FR" dirty="0" err="1"/>
              <a:t>craftsmanship</a:t>
            </a:r>
            <a:r>
              <a:rPr lang="fr-FR" dirty="0"/>
              <a:t> </a:t>
            </a:r>
            <a:r>
              <a:rPr lang="fr-FR" dirty="0">
                <a:hlinkClick r:id="rId2"/>
              </a:rPr>
              <a:t>http://manifesto.softwarecraftsmanship.org/#/en</a:t>
            </a:r>
            <a:r>
              <a:rPr lang="fr-FR" dirty="0"/>
              <a:t> </a:t>
            </a:r>
          </a:p>
          <a:p>
            <a:pPr marL="342900" indent="-342900">
              <a:buFontTx/>
              <a:buChar char="-"/>
            </a:pPr>
            <a:r>
              <a:rPr lang="fr-FR" dirty="0">
                <a:hlinkClick r:id="rId3"/>
              </a:rPr>
              <a:t>https://github.com/fmbenhassine/awesome-software-craftsmanship</a:t>
            </a:r>
            <a:r>
              <a:rPr lang="fr-FR" dirty="0"/>
              <a:t> </a:t>
            </a:r>
          </a:p>
          <a:p>
            <a:pPr marL="342900" indent="-34290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67777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3E7AB-8859-E7F9-6409-6FB23B502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Software </a:t>
            </a:r>
            <a:r>
              <a:rPr lang="fr-FR" dirty="0" err="1"/>
              <a:t>crisis</a:t>
            </a:r>
            <a:r>
              <a:rPr lang="fr-FR" dirty="0"/>
              <a:t>, engineering &amp; </a:t>
            </a:r>
            <a:r>
              <a:rPr lang="fr-FR" dirty="0" err="1"/>
              <a:t>crafts</a:t>
            </a:r>
            <a:endParaRPr lang="fr-FR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C3BED17-CED3-8C58-AB44-F005EDDD7BBA}"/>
              </a:ext>
            </a:extLst>
          </p:cNvPr>
          <p:cNvGrpSpPr/>
          <p:nvPr/>
        </p:nvGrpSpPr>
        <p:grpSpPr>
          <a:xfrm>
            <a:off x="1168545" y="1497107"/>
            <a:ext cx="9854910" cy="4425960"/>
            <a:chOff x="2521005" y="2555188"/>
            <a:chExt cx="4809489" cy="2160000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DDFB2C61-D94C-A80D-8EF3-2BAE05C01D0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467" r="31128"/>
            <a:stretch/>
          </p:blipFill>
          <p:spPr bwMode="auto">
            <a:xfrm>
              <a:off x="2521005" y="2555188"/>
              <a:ext cx="1438761" cy="21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>
              <a:extLst>
                <a:ext uri="{FF2B5EF4-FFF2-40B4-BE49-F238E27FC236}">
                  <a16:creationId xmlns:a16="http://schemas.microsoft.com/office/drawing/2014/main" id="{1BE3F839-F07D-1C9E-A147-91E18CCB83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6369" y="2555188"/>
              <a:ext cx="1438761" cy="21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9E861E49-6444-02C9-0B70-C8A7F2BB7D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70" r="31084"/>
            <a:stretch/>
          </p:blipFill>
          <p:spPr bwMode="auto">
            <a:xfrm>
              <a:off x="5891733" y="2555188"/>
              <a:ext cx="1438761" cy="21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40161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Arrow: Left-Right 3080">
            <a:extLst>
              <a:ext uri="{FF2B5EF4-FFF2-40B4-BE49-F238E27FC236}">
                <a16:creationId xmlns:a16="http://schemas.microsoft.com/office/drawing/2014/main" id="{43900F57-CF7B-01F8-6E3B-A3D8A289D7DC}"/>
              </a:ext>
            </a:extLst>
          </p:cNvPr>
          <p:cNvSpPr/>
          <p:nvPr/>
        </p:nvSpPr>
        <p:spPr>
          <a:xfrm>
            <a:off x="6340376" y="3484633"/>
            <a:ext cx="4378043" cy="1183852"/>
          </a:xfrm>
          <a:prstGeom prst="leftRightArrow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883AC-CB56-BD5B-8137-5070ABB51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Developer</a:t>
            </a:r>
            <a:r>
              <a:rPr lang="fr-FR" dirty="0"/>
              <a:t> ↮ Code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105D827-36D5-0BD7-0082-9B5963742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876" y="1577788"/>
            <a:ext cx="3257500" cy="4607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6096FB-5D6A-65E2-4DD2-8AAE998570C7}"/>
              </a:ext>
            </a:extLst>
          </p:cNvPr>
          <p:cNvSpPr txBox="1"/>
          <p:nvPr/>
        </p:nvSpPr>
        <p:spPr>
          <a:xfrm>
            <a:off x="3884925" y="5280212"/>
            <a:ext cx="1653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Programming</a:t>
            </a:r>
            <a:br>
              <a:rPr lang="fr-FR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fr-FR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language</a:t>
            </a:r>
            <a:endParaRPr lang="fr-FR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598231-107E-206E-A8F1-6D73C8E9B9EA}"/>
              </a:ext>
            </a:extLst>
          </p:cNvPr>
          <p:cNvSpPr txBox="1"/>
          <p:nvPr/>
        </p:nvSpPr>
        <p:spPr>
          <a:xfrm>
            <a:off x="2482390" y="4910880"/>
            <a:ext cx="1200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Database</a:t>
            </a:r>
            <a:endParaRPr lang="fr-F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C31713-0D31-3B92-77DB-621B83C7D95B}"/>
              </a:ext>
            </a:extLst>
          </p:cNvPr>
          <p:cNvSpPr txBox="1"/>
          <p:nvPr/>
        </p:nvSpPr>
        <p:spPr>
          <a:xfrm>
            <a:off x="2570734" y="2324325"/>
            <a:ext cx="1612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methodology</a:t>
            </a:r>
            <a:endParaRPr lang="fr-F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B9C9D2-FD38-ABB9-CB31-F306A13446EB}"/>
              </a:ext>
            </a:extLst>
          </p:cNvPr>
          <p:cNvSpPr txBox="1"/>
          <p:nvPr/>
        </p:nvSpPr>
        <p:spPr>
          <a:xfrm>
            <a:off x="5933803" y="4604305"/>
            <a:ext cx="692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Auto</a:t>
            </a:r>
            <a:br>
              <a:rPr lang="fr-FR" dirty="0"/>
            </a:br>
            <a:r>
              <a:rPr lang="fr-FR" dirty="0"/>
              <a:t>tests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9C44F7-C530-1C1B-14BA-C28DAAF6A16F}"/>
              </a:ext>
            </a:extLst>
          </p:cNvPr>
          <p:cNvSpPr txBox="1"/>
          <p:nvPr/>
        </p:nvSpPr>
        <p:spPr>
          <a:xfrm>
            <a:off x="6080062" y="3147596"/>
            <a:ext cx="787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Clean</a:t>
            </a:r>
          </a:p>
          <a:p>
            <a:pPr algn="ctr"/>
            <a:r>
              <a:rPr lang="fr-FR" dirty="0"/>
              <a:t>code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724104-18E6-71DA-440D-7D3F6B72D9DB}"/>
              </a:ext>
            </a:extLst>
          </p:cNvPr>
          <p:cNvSpPr txBox="1"/>
          <p:nvPr/>
        </p:nvSpPr>
        <p:spPr>
          <a:xfrm>
            <a:off x="7428827" y="1885076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SLA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8180ED-FBFB-B2CB-BEA0-499C1F73CCE4}"/>
              </a:ext>
            </a:extLst>
          </p:cNvPr>
          <p:cNvSpPr txBox="1"/>
          <p:nvPr/>
        </p:nvSpPr>
        <p:spPr>
          <a:xfrm>
            <a:off x="10592500" y="4205945"/>
            <a:ext cx="877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Happy</a:t>
            </a:r>
            <a:br>
              <a:rPr lang="fr-FR" dirty="0"/>
            </a:br>
            <a:r>
              <a:rPr lang="fr-FR" dirty="0" err="1"/>
              <a:t>Users</a:t>
            </a:r>
            <a:endParaRPr lang="fr-F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C4916-913C-7326-2C15-BA82B0D526B0}"/>
              </a:ext>
            </a:extLst>
          </p:cNvPr>
          <p:cNvSpPr txBox="1"/>
          <p:nvPr/>
        </p:nvSpPr>
        <p:spPr>
          <a:xfrm>
            <a:off x="10405007" y="3261427"/>
            <a:ext cx="12426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Happy</a:t>
            </a:r>
            <a:br>
              <a:rPr lang="fr-FR" dirty="0"/>
            </a:br>
            <a:r>
              <a:rPr lang="fr-FR" dirty="0"/>
              <a:t>Customer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37C417-BDD1-C345-6F27-EB8B344F0BB6}"/>
              </a:ext>
            </a:extLst>
          </p:cNvPr>
          <p:cNvSpPr txBox="1"/>
          <p:nvPr/>
        </p:nvSpPr>
        <p:spPr>
          <a:xfrm>
            <a:off x="7970641" y="4482944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UX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FDE1A1-3AA7-145B-BF65-9EC22D3267C7}"/>
              </a:ext>
            </a:extLst>
          </p:cNvPr>
          <p:cNvSpPr txBox="1"/>
          <p:nvPr/>
        </p:nvSpPr>
        <p:spPr>
          <a:xfrm>
            <a:off x="8201143" y="3039510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UI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0F02EC-DB32-E800-EE3B-55C6FEC8CC1D}"/>
              </a:ext>
            </a:extLst>
          </p:cNvPr>
          <p:cNvSpPr txBox="1"/>
          <p:nvPr/>
        </p:nvSpPr>
        <p:spPr>
          <a:xfrm>
            <a:off x="2601461" y="3469344"/>
            <a:ext cx="48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DX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95B9982-1D43-0D94-9E01-76B7ECDABC88}"/>
              </a:ext>
            </a:extLst>
          </p:cNvPr>
          <p:cNvSpPr txBox="1"/>
          <p:nvPr/>
        </p:nvSpPr>
        <p:spPr>
          <a:xfrm>
            <a:off x="1968468" y="4005446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err="1"/>
              <a:t>security</a:t>
            </a:r>
            <a:endParaRPr lang="fr-F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D2169F-24CE-5484-F945-30BBA91BC874}"/>
              </a:ext>
            </a:extLst>
          </p:cNvPr>
          <p:cNvSpPr txBox="1"/>
          <p:nvPr/>
        </p:nvSpPr>
        <p:spPr>
          <a:xfrm>
            <a:off x="5141422" y="1835098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CI/CD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288EA40-E6A0-92FF-249A-956AD4CCFBC8}"/>
              </a:ext>
            </a:extLst>
          </p:cNvPr>
          <p:cNvSpPr txBox="1"/>
          <p:nvPr/>
        </p:nvSpPr>
        <p:spPr>
          <a:xfrm>
            <a:off x="5643857" y="2357546"/>
            <a:ext cx="982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err="1"/>
              <a:t>hosting</a:t>
            </a:r>
            <a:endParaRPr lang="fr-FR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09E7CD-7E21-698A-74CE-50AA74345087}"/>
              </a:ext>
            </a:extLst>
          </p:cNvPr>
          <p:cNvSpPr txBox="1"/>
          <p:nvPr/>
        </p:nvSpPr>
        <p:spPr>
          <a:xfrm>
            <a:off x="7362612" y="3598478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err="1"/>
              <a:t>lean</a:t>
            </a:r>
            <a:endParaRPr lang="fr-F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8256962-D253-C026-C8E4-9A8E9706FF0E}"/>
              </a:ext>
            </a:extLst>
          </p:cNvPr>
          <p:cNvSpPr txBox="1"/>
          <p:nvPr/>
        </p:nvSpPr>
        <p:spPr>
          <a:xfrm>
            <a:off x="1540509" y="2368774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DRY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4A20B31-0A44-045A-DD43-C174AB20AD18}"/>
              </a:ext>
            </a:extLst>
          </p:cNvPr>
          <p:cNvSpPr txBox="1"/>
          <p:nvPr/>
        </p:nvSpPr>
        <p:spPr>
          <a:xfrm>
            <a:off x="2539816" y="1755752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KISS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C7E65-F15C-DEC6-8A31-0402C00978E1}"/>
              </a:ext>
            </a:extLst>
          </p:cNvPr>
          <p:cNvSpPr txBox="1"/>
          <p:nvPr/>
        </p:nvSpPr>
        <p:spPr>
          <a:xfrm>
            <a:off x="5976362" y="5689906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OOP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ECD2E1F-ACDF-12B7-3185-70767C918AC3}"/>
              </a:ext>
            </a:extLst>
          </p:cNvPr>
          <p:cNvSpPr txBox="1"/>
          <p:nvPr/>
        </p:nvSpPr>
        <p:spPr>
          <a:xfrm>
            <a:off x="6626621" y="4117166"/>
            <a:ext cx="649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TDD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639832-C8F0-5E32-F2C2-95DF207B5689}"/>
              </a:ext>
            </a:extLst>
          </p:cNvPr>
          <p:cNvSpPr txBox="1"/>
          <p:nvPr/>
        </p:nvSpPr>
        <p:spPr>
          <a:xfrm>
            <a:off x="6978747" y="5119490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SOLID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B46867-5553-3290-3853-D27E2A91DB46}"/>
              </a:ext>
            </a:extLst>
          </p:cNvPr>
          <p:cNvSpPr txBox="1"/>
          <p:nvPr/>
        </p:nvSpPr>
        <p:spPr>
          <a:xfrm>
            <a:off x="3356658" y="1428450"/>
            <a:ext cx="93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culture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BDC9A8-0957-5CBC-F3AF-991392D7EF4D}"/>
              </a:ext>
            </a:extLst>
          </p:cNvPr>
          <p:cNvSpPr txBox="1"/>
          <p:nvPr/>
        </p:nvSpPr>
        <p:spPr>
          <a:xfrm>
            <a:off x="735941" y="3007679"/>
            <a:ext cx="1145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Best</a:t>
            </a:r>
          </a:p>
          <a:p>
            <a:pPr algn="ctr"/>
            <a:r>
              <a:rPr lang="fr-FR" dirty="0"/>
              <a:t>practices</a:t>
            </a:r>
          </a:p>
        </p:txBody>
      </p:sp>
      <p:sp>
        <p:nvSpPr>
          <p:cNvPr id="3072" name="TextBox 3071">
            <a:extLst>
              <a:ext uri="{FF2B5EF4-FFF2-40B4-BE49-F238E27FC236}">
                <a16:creationId xmlns:a16="http://schemas.microsoft.com/office/drawing/2014/main" id="{A22FA244-FA7F-534F-E368-B809158B20F0}"/>
              </a:ext>
            </a:extLst>
          </p:cNvPr>
          <p:cNvSpPr txBox="1"/>
          <p:nvPr/>
        </p:nvSpPr>
        <p:spPr>
          <a:xfrm>
            <a:off x="539495" y="4283864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err="1"/>
              <a:t>learning</a:t>
            </a:r>
            <a:endParaRPr lang="fr-FR" dirty="0"/>
          </a:p>
        </p:txBody>
      </p:sp>
      <p:sp>
        <p:nvSpPr>
          <p:cNvPr id="3073" name="TextBox 3072">
            <a:extLst>
              <a:ext uri="{FF2B5EF4-FFF2-40B4-BE49-F238E27FC236}">
                <a16:creationId xmlns:a16="http://schemas.microsoft.com/office/drawing/2014/main" id="{535B2B28-A6DE-755B-484F-23AE0F84D6DA}"/>
              </a:ext>
            </a:extLst>
          </p:cNvPr>
          <p:cNvSpPr txBox="1"/>
          <p:nvPr/>
        </p:nvSpPr>
        <p:spPr>
          <a:xfrm>
            <a:off x="1122638" y="5529881"/>
            <a:ext cx="189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err="1"/>
              <a:t>professionalism</a:t>
            </a:r>
            <a:endParaRPr lang="fr-FR" dirty="0"/>
          </a:p>
        </p:txBody>
      </p:sp>
      <p:sp>
        <p:nvSpPr>
          <p:cNvPr id="3075" name="TextBox 3074">
            <a:extLst>
              <a:ext uri="{FF2B5EF4-FFF2-40B4-BE49-F238E27FC236}">
                <a16:creationId xmlns:a16="http://schemas.microsoft.com/office/drawing/2014/main" id="{8E2B7C64-5CBA-29E9-CDD7-6310C9E3C6B4}"/>
              </a:ext>
            </a:extLst>
          </p:cNvPr>
          <p:cNvSpPr txBox="1"/>
          <p:nvPr/>
        </p:nvSpPr>
        <p:spPr>
          <a:xfrm>
            <a:off x="3182941" y="6015555"/>
            <a:ext cx="1477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architecture</a:t>
            </a:r>
          </a:p>
        </p:txBody>
      </p:sp>
      <p:sp>
        <p:nvSpPr>
          <p:cNvPr id="3076" name="TextBox 3075">
            <a:extLst>
              <a:ext uri="{FF2B5EF4-FFF2-40B4-BE49-F238E27FC236}">
                <a16:creationId xmlns:a16="http://schemas.microsoft.com/office/drawing/2014/main" id="{C086526E-3C27-DF58-EA6C-3C96A4424154}"/>
              </a:ext>
            </a:extLst>
          </p:cNvPr>
          <p:cNvSpPr txBox="1"/>
          <p:nvPr/>
        </p:nvSpPr>
        <p:spPr>
          <a:xfrm>
            <a:off x="6737216" y="2422271"/>
            <a:ext cx="1378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monitoring</a:t>
            </a:r>
          </a:p>
        </p:txBody>
      </p:sp>
      <p:sp>
        <p:nvSpPr>
          <p:cNvPr id="3077" name="TextBox 3076">
            <a:extLst>
              <a:ext uri="{FF2B5EF4-FFF2-40B4-BE49-F238E27FC236}">
                <a16:creationId xmlns:a16="http://schemas.microsoft.com/office/drawing/2014/main" id="{218513F7-00F4-2BC0-4264-A050AA5F0BFE}"/>
              </a:ext>
            </a:extLst>
          </p:cNvPr>
          <p:cNvSpPr txBox="1"/>
          <p:nvPr/>
        </p:nvSpPr>
        <p:spPr>
          <a:xfrm>
            <a:off x="8456671" y="3637533"/>
            <a:ext cx="8643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User</a:t>
            </a:r>
          </a:p>
          <a:p>
            <a:pPr algn="ctr"/>
            <a:r>
              <a:rPr lang="fr-FR" dirty="0" err="1"/>
              <a:t>driven</a:t>
            </a:r>
            <a:endParaRPr lang="fr-FR" dirty="0"/>
          </a:p>
        </p:txBody>
      </p:sp>
      <p:sp>
        <p:nvSpPr>
          <p:cNvPr id="3078" name="TextBox 3077">
            <a:extLst>
              <a:ext uri="{FF2B5EF4-FFF2-40B4-BE49-F238E27FC236}">
                <a16:creationId xmlns:a16="http://schemas.microsoft.com/office/drawing/2014/main" id="{C92D0B6B-E3EB-507A-047C-DD299A77C9EC}"/>
              </a:ext>
            </a:extLst>
          </p:cNvPr>
          <p:cNvSpPr txBox="1"/>
          <p:nvPr/>
        </p:nvSpPr>
        <p:spPr>
          <a:xfrm>
            <a:off x="2216142" y="2906393"/>
            <a:ext cx="1597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collaboration</a:t>
            </a:r>
          </a:p>
        </p:txBody>
      </p:sp>
      <p:sp>
        <p:nvSpPr>
          <p:cNvPr id="3079" name="TextBox 3078">
            <a:extLst>
              <a:ext uri="{FF2B5EF4-FFF2-40B4-BE49-F238E27FC236}">
                <a16:creationId xmlns:a16="http://schemas.microsoft.com/office/drawing/2014/main" id="{B4C800AA-0AA1-09F2-AAB4-237541F92961}"/>
              </a:ext>
            </a:extLst>
          </p:cNvPr>
          <p:cNvSpPr txBox="1"/>
          <p:nvPr/>
        </p:nvSpPr>
        <p:spPr>
          <a:xfrm>
            <a:off x="854767" y="1716111"/>
            <a:ext cx="1258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Peer/mob</a:t>
            </a:r>
          </a:p>
        </p:txBody>
      </p:sp>
      <p:sp>
        <p:nvSpPr>
          <p:cNvPr id="3080" name="TextBox 3079">
            <a:extLst>
              <a:ext uri="{FF2B5EF4-FFF2-40B4-BE49-F238E27FC236}">
                <a16:creationId xmlns:a16="http://schemas.microsoft.com/office/drawing/2014/main" id="{4A0E4E30-111B-2DCB-4F6B-27E631B2A558}"/>
              </a:ext>
            </a:extLst>
          </p:cNvPr>
          <p:cNvSpPr txBox="1"/>
          <p:nvPr/>
        </p:nvSpPr>
        <p:spPr>
          <a:xfrm>
            <a:off x="7228880" y="5738556"/>
            <a:ext cx="1093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Design</a:t>
            </a:r>
            <a:br>
              <a:rPr lang="fr-FR" dirty="0"/>
            </a:br>
            <a:r>
              <a:rPr lang="fr-FR" dirty="0"/>
              <a:t>patterns</a:t>
            </a:r>
          </a:p>
        </p:txBody>
      </p:sp>
      <p:sp>
        <p:nvSpPr>
          <p:cNvPr id="3082" name="TextBox 3081">
            <a:extLst>
              <a:ext uri="{FF2B5EF4-FFF2-40B4-BE49-F238E27FC236}">
                <a16:creationId xmlns:a16="http://schemas.microsoft.com/office/drawing/2014/main" id="{0445EBFA-552E-D9FA-3264-F90FBDDF5D43}"/>
              </a:ext>
            </a:extLst>
          </p:cNvPr>
          <p:cNvSpPr txBox="1"/>
          <p:nvPr/>
        </p:nvSpPr>
        <p:spPr>
          <a:xfrm>
            <a:off x="4094045" y="1797782"/>
            <a:ext cx="684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/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4086539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CBB1B-0868-7EE9-A265-9BCDD3182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multiverse</a:t>
            </a:r>
            <a:r>
              <a:rPr lang="fr-FR" dirty="0"/>
              <a:t> of </a:t>
            </a:r>
            <a:r>
              <a:rPr lang="fr-FR" dirty="0" err="1"/>
              <a:t>acronyms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3BFA-B0CC-242E-567B-6101EE99B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KISS </a:t>
            </a:r>
            <a:r>
              <a:rPr lang="fr-FR" dirty="0" err="1"/>
              <a:t>Keep</a:t>
            </a:r>
            <a:r>
              <a:rPr lang="fr-FR" dirty="0"/>
              <a:t> It Simple </a:t>
            </a:r>
            <a:r>
              <a:rPr lang="fr-FR" dirty="0" err="1"/>
              <a:t>Stupid</a:t>
            </a:r>
            <a:endParaRPr lang="fr-FR" dirty="0"/>
          </a:p>
          <a:p>
            <a:r>
              <a:rPr lang="fr-FR" dirty="0"/>
              <a:t>DRY Don’t </a:t>
            </a:r>
            <a:r>
              <a:rPr lang="fr-FR" dirty="0" err="1"/>
              <a:t>Repeat</a:t>
            </a:r>
            <a:r>
              <a:rPr lang="fr-FR" dirty="0"/>
              <a:t> </a:t>
            </a:r>
            <a:r>
              <a:rPr lang="fr-FR" dirty="0" err="1"/>
              <a:t>Yourself</a:t>
            </a:r>
            <a:endParaRPr lang="fr-FR" dirty="0"/>
          </a:p>
          <a:p>
            <a:r>
              <a:rPr lang="fr-FR" dirty="0"/>
              <a:t>YAGNI You </a:t>
            </a:r>
            <a:r>
              <a:rPr lang="fr-FR" dirty="0" err="1"/>
              <a:t>Ain’t</a:t>
            </a:r>
            <a:r>
              <a:rPr lang="fr-FR" dirty="0"/>
              <a:t> </a:t>
            </a:r>
            <a:r>
              <a:rPr lang="fr-FR" dirty="0" err="1"/>
              <a:t>Gonna</a:t>
            </a:r>
            <a:r>
              <a:rPr lang="fr-FR" dirty="0"/>
              <a:t> Need It</a:t>
            </a:r>
          </a:p>
          <a:p>
            <a:r>
              <a:rPr lang="fr-FR" dirty="0"/>
              <a:t>DIE Duplication Is </a:t>
            </a:r>
            <a:r>
              <a:rPr lang="fr-FR" dirty="0" err="1"/>
              <a:t>Evil</a:t>
            </a:r>
            <a:endParaRPr lang="fr-FR" dirty="0"/>
          </a:p>
          <a:p>
            <a:r>
              <a:rPr lang="fr-FR" dirty="0"/>
              <a:t>OOP Object </a:t>
            </a:r>
            <a:r>
              <a:rPr lang="fr-FR" dirty="0" err="1"/>
              <a:t>Oriented</a:t>
            </a:r>
            <a:r>
              <a:rPr lang="fr-FR" dirty="0"/>
              <a:t> Principles</a:t>
            </a:r>
          </a:p>
          <a:p>
            <a:r>
              <a:rPr lang="fr-FR" dirty="0"/>
              <a:t>SOLID</a:t>
            </a:r>
          </a:p>
          <a:p>
            <a:pPr lvl="1"/>
            <a:r>
              <a:rPr lang="fr-FR" dirty="0"/>
              <a:t>SRP Single </a:t>
            </a:r>
            <a:r>
              <a:rPr lang="fr-FR" dirty="0" err="1"/>
              <a:t>Responsibility</a:t>
            </a:r>
            <a:r>
              <a:rPr lang="fr-FR" dirty="0"/>
              <a:t> </a:t>
            </a:r>
            <a:r>
              <a:rPr lang="fr-FR" dirty="0" err="1"/>
              <a:t>Principle</a:t>
            </a:r>
            <a:endParaRPr lang="fr-FR" dirty="0"/>
          </a:p>
          <a:p>
            <a:pPr lvl="1"/>
            <a:r>
              <a:rPr lang="fr-FR" dirty="0"/>
              <a:t>OCP Open/</a:t>
            </a:r>
            <a:r>
              <a:rPr lang="fr-FR" dirty="0" err="1"/>
              <a:t>Closed</a:t>
            </a:r>
            <a:r>
              <a:rPr lang="fr-FR" dirty="0"/>
              <a:t> </a:t>
            </a:r>
            <a:r>
              <a:rPr lang="fr-FR" dirty="0" err="1"/>
              <a:t>Principle</a:t>
            </a:r>
            <a:endParaRPr lang="fr-FR" dirty="0"/>
          </a:p>
          <a:p>
            <a:pPr lvl="1"/>
            <a:r>
              <a:rPr lang="fr-FR" dirty="0"/>
              <a:t>LSP </a:t>
            </a:r>
            <a:r>
              <a:rPr lang="fr-FR" dirty="0" err="1"/>
              <a:t>Liskov</a:t>
            </a:r>
            <a:r>
              <a:rPr lang="fr-FR" dirty="0"/>
              <a:t> Substitution </a:t>
            </a:r>
            <a:r>
              <a:rPr lang="fr-FR" dirty="0" err="1"/>
              <a:t>Principle</a:t>
            </a:r>
            <a:endParaRPr lang="fr-FR" dirty="0"/>
          </a:p>
          <a:p>
            <a:pPr lvl="1"/>
            <a:r>
              <a:rPr lang="fr-FR" dirty="0"/>
              <a:t>ISP Interface </a:t>
            </a:r>
            <a:r>
              <a:rPr lang="fr-FR" dirty="0" err="1"/>
              <a:t>Segregation</a:t>
            </a:r>
            <a:r>
              <a:rPr lang="fr-FR" dirty="0"/>
              <a:t> </a:t>
            </a:r>
            <a:r>
              <a:rPr lang="fr-FR" dirty="0" err="1"/>
              <a:t>Principle</a:t>
            </a:r>
            <a:endParaRPr lang="fr-FR" dirty="0"/>
          </a:p>
          <a:p>
            <a:pPr lvl="1"/>
            <a:r>
              <a:rPr lang="fr-FR" dirty="0"/>
              <a:t>DIP </a:t>
            </a:r>
            <a:r>
              <a:rPr lang="fr-FR" dirty="0" err="1"/>
              <a:t>Dependency</a:t>
            </a:r>
            <a:r>
              <a:rPr lang="fr-FR" dirty="0"/>
              <a:t> Inversion </a:t>
            </a:r>
            <a:r>
              <a:rPr lang="fr-FR" dirty="0" err="1"/>
              <a:t>Principle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4264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EFB07-722B-94A0-FF0F-78B1967CD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Manifesto</a:t>
            </a:r>
            <a:r>
              <a:rPr lang="fr-FR" dirty="0"/>
              <a:t> for Software </a:t>
            </a:r>
            <a:r>
              <a:rPr lang="fr-FR" dirty="0" err="1"/>
              <a:t>Craftsmanship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A4206-3148-CE75-878F-848FA118E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b="0" i="1" dirty="0">
                <a:solidFill>
                  <a:schemeClr val="accent2"/>
                </a:solidFill>
                <a:effectLst/>
                <a:latin typeface="+mn-lt"/>
              </a:rPr>
              <a:t>Raising the bar.</a:t>
            </a:r>
          </a:p>
          <a:p>
            <a:pPr marL="0" indent="0"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+mn-lt"/>
              </a:rPr>
              <a:t>As aspiring Software Craftsmen we are raising the bar of professional software development by practicing it and helping others learn the craft. Through this work we have come to value</a:t>
            </a:r>
          </a:p>
          <a:p>
            <a:pPr marL="0" indent="0" algn="l">
              <a:buNone/>
            </a:pPr>
            <a:endParaRPr lang="en-US" sz="1800" b="0" i="0" dirty="0">
              <a:solidFill>
                <a:srgbClr val="000000"/>
              </a:solidFill>
              <a:effectLst/>
              <a:latin typeface="+mn-lt"/>
            </a:endParaRPr>
          </a:p>
          <a:p>
            <a:pPr marL="0" indent="0" algn="l"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Not only working software, </a:t>
            </a:r>
            <a:b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</a:b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	but also 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+mn-lt"/>
              </a:rPr>
              <a:t>well-crafted software</a:t>
            </a:r>
            <a:endParaRPr lang="en-US" sz="2000" b="0" i="0" dirty="0">
              <a:solidFill>
                <a:srgbClr val="000000"/>
              </a:solidFill>
              <a:effectLst/>
              <a:latin typeface="+mn-lt"/>
            </a:endParaRPr>
          </a:p>
          <a:p>
            <a:pPr marL="0" indent="0" algn="l"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Not only responding to change</a:t>
            </a:r>
            <a:b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</a:b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	but also 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+mn-lt"/>
              </a:rPr>
              <a:t>steadily adding value</a:t>
            </a:r>
            <a:endParaRPr lang="en-US" sz="2000" b="0" i="0" dirty="0">
              <a:solidFill>
                <a:srgbClr val="000000"/>
              </a:solidFill>
              <a:effectLst/>
              <a:latin typeface="+mn-lt"/>
            </a:endParaRPr>
          </a:p>
          <a:p>
            <a:pPr marL="0" indent="0" algn="l"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Not only individuals and interactions,</a:t>
            </a:r>
            <a:b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</a:b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	but also 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+mn-lt"/>
              </a:rPr>
              <a:t>a community of professionals</a:t>
            </a:r>
            <a:endParaRPr lang="en-US" sz="2000" b="0" i="0" dirty="0">
              <a:solidFill>
                <a:srgbClr val="000000"/>
              </a:solidFill>
              <a:effectLst/>
              <a:latin typeface="+mn-lt"/>
            </a:endParaRPr>
          </a:p>
          <a:p>
            <a:pPr marL="0" indent="0" algn="l"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Not only customer collaboration,</a:t>
            </a:r>
            <a:b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</a:br>
            <a:r>
              <a:rPr lang="en-US" sz="2000" b="0" i="0" dirty="0">
                <a:solidFill>
                  <a:srgbClr val="000000"/>
                </a:solidFill>
                <a:effectLst/>
                <a:latin typeface="+mn-lt"/>
              </a:rPr>
              <a:t>	but also 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+mn-lt"/>
              </a:rPr>
              <a:t>productive partnerships</a:t>
            </a:r>
            <a:endParaRPr lang="en-US" sz="2000" b="0" i="0" dirty="0">
              <a:solidFill>
                <a:srgbClr val="000000"/>
              </a:solidFill>
              <a:effectLst/>
              <a:latin typeface="+mn-lt"/>
            </a:endParaRPr>
          </a:p>
          <a:p>
            <a:pPr marL="0" indent="0" algn="l">
              <a:buNone/>
            </a:pPr>
            <a:endParaRPr lang="en-US" sz="1800" b="0" i="0" dirty="0">
              <a:solidFill>
                <a:srgbClr val="000000"/>
              </a:solidFill>
              <a:effectLst/>
              <a:latin typeface="+mn-lt"/>
            </a:endParaRPr>
          </a:p>
          <a:p>
            <a:pPr marL="0" indent="0" algn="l"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+mn-lt"/>
              </a:rPr>
              <a:t>That is, in pursuit of the items on the left we have found the items on the right to be indispensable.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+mn-lt"/>
            </a:endParaRPr>
          </a:p>
          <a:p>
            <a:pPr marL="0" indent="0">
              <a:buNone/>
            </a:pPr>
            <a:endParaRPr lang="fr-FR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66244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8B8ED-7B27-0079-ABA1-3E188C34A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Well-crafted</a:t>
            </a:r>
            <a:r>
              <a:rPr lang="fr-FR" dirty="0"/>
              <a:t>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4333C-51D1-3C96-7CCD-A246DC221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Not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working</a:t>
            </a:r>
            <a:r>
              <a:rPr lang="fr-FR" dirty="0"/>
              <a:t> software, but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well-crafted</a:t>
            </a:r>
            <a:r>
              <a:rPr lang="fr-FR" dirty="0"/>
              <a:t> software</a:t>
            </a:r>
            <a:br>
              <a:rPr lang="fr-FR" dirty="0"/>
            </a:br>
            <a:r>
              <a:rPr lang="fr-FR" b="1" i="1" dirty="0" err="1"/>
              <a:t>Well-crafted</a:t>
            </a:r>
            <a:r>
              <a:rPr lang="fr-FR" b="1" i="1" dirty="0"/>
              <a:t> == high </a:t>
            </a:r>
            <a:r>
              <a:rPr lang="fr-FR" b="1" i="1" dirty="0" err="1"/>
              <a:t>quality</a:t>
            </a:r>
            <a:r>
              <a:rPr lang="fr-FR" b="1" i="1" dirty="0"/>
              <a:t> code</a:t>
            </a:r>
          </a:p>
          <a:p>
            <a:pPr lvl="1"/>
            <a:r>
              <a:rPr lang="fr-FR" dirty="0" err="1"/>
              <a:t>Automated</a:t>
            </a:r>
            <a:r>
              <a:rPr lang="fr-FR" dirty="0"/>
              <a:t> tests</a:t>
            </a:r>
          </a:p>
          <a:p>
            <a:pPr lvl="1"/>
            <a:r>
              <a:rPr lang="fr-FR" dirty="0"/>
              <a:t>Business </a:t>
            </a:r>
            <a:r>
              <a:rPr lang="fr-FR" dirty="0" err="1"/>
              <a:t>language</a:t>
            </a:r>
            <a:r>
              <a:rPr lang="fr-FR" dirty="0"/>
              <a:t> in the code</a:t>
            </a:r>
          </a:p>
          <a:p>
            <a:pPr lvl="1"/>
            <a:r>
              <a:rPr lang="fr-FR" dirty="0" err="1"/>
              <a:t>Appropriate</a:t>
            </a:r>
            <a:r>
              <a:rPr lang="fr-FR" dirty="0"/>
              <a:t> design</a:t>
            </a:r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dirty="0"/>
              <a:t>Code </a:t>
            </a:r>
            <a:r>
              <a:rPr lang="fr-FR" dirty="0" err="1"/>
              <a:t>quality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guarantee</a:t>
            </a:r>
            <a:r>
              <a:rPr lang="fr-FR" dirty="0"/>
              <a:t> of </a:t>
            </a:r>
            <a:r>
              <a:rPr lang="fr-FR" dirty="0" err="1"/>
              <a:t>success</a:t>
            </a:r>
            <a:r>
              <a:rPr lang="fr-FR" dirty="0"/>
              <a:t> </a:t>
            </a:r>
          </a:p>
          <a:p>
            <a:pPr marL="0" indent="0" algn="ctr">
              <a:buNone/>
            </a:pPr>
            <a:r>
              <a:rPr lang="fr-FR" b="1" dirty="0"/>
              <a:t>but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the main cause of </a:t>
            </a:r>
            <a:r>
              <a:rPr lang="fr-FR" dirty="0" err="1"/>
              <a:t>failure</a:t>
            </a:r>
            <a:endParaRPr lang="fr-FR" dirty="0"/>
          </a:p>
        </p:txBody>
      </p:sp>
      <p:pic>
        <p:nvPicPr>
          <p:cNvPr id="5" name="Graphic 4" descr="Web design">
            <a:extLst>
              <a:ext uri="{FF2B5EF4-FFF2-40B4-BE49-F238E27FC236}">
                <a16:creationId xmlns:a16="http://schemas.microsoft.com/office/drawing/2014/main" id="{B0E5A63E-2FFD-10DB-6A77-15D3356406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798" y="34290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5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8B8ED-7B27-0079-ABA1-3E188C34A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Steadily</a:t>
            </a:r>
            <a:r>
              <a:rPr lang="fr-FR" dirty="0"/>
              <a:t> </a:t>
            </a:r>
            <a:r>
              <a:rPr lang="fr-FR" dirty="0" err="1"/>
              <a:t>adding</a:t>
            </a:r>
            <a:r>
              <a:rPr lang="fr-FR" dirty="0"/>
              <a:t>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4333C-51D1-3C96-7CCD-A246DC221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Not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responding</a:t>
            </a:r>
            <a:r>
              <a:rPr lang="fr-FR" dirty="0"/>
              <a:t> to change, but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steadily</a:t>
            </a:r>
            <a:r>
              <a:rPr lang="fr-FR" dirty="0"/>
              <a:t> </a:t>
            </a:r>
            <a:r>
              <a:rPr lang="fr-FR" dirty="0" err="1"/>
              <a:t>adding</a:t>
            </a:r>
            <a:r>
              <a:rPr lang="fr-FR" dirty="0"/>
              <a:t> value</a:t>
            </a:r>
            <a:br>
              <a:rPr lang="fr-FR" dirty="0"/>
            </a:br>
            <a:r>
              <a:rPr lang="fr-FR" b="1" i="1" dirty="0" err="1"/>
              <a:t>constantly</a:t>
            </a:r>
            <a:r>
              <a:rPr lang="fr-FR" b="1" i="1" dirty="0"/>
              <a:t> </a:t>
            </a:r>
            <a:r>
              <a:rPr lang="fr-FR" b="1" i="1" dirty="0" err="1"/>
              <a:t>improve</a:t>
            </a:r>
            <a:r>
              <a:rPr lang="fr-FR" b="1" i="1" dirty="0"/>
              <a:t> </a:t>
            </a:r>
            <a:r>
              <a:rPr lang="fr-FR" b="1" i="1" dirty="0" err="1"/>
              <a:t>your</a:t>
            </a:r>
            <a:r>
              <a:rPr lang="fr-FR" b="1" i="1" dirty="0"/>
              <a:t> code</a:t>
            </a:r>
          </a:p>
          <a:p>
            <a:pPr lvl="1"/>
            <a:r>
              <a:rPr lang="fr-FR" dirty="0"/>
              <a:t>Testable</a:t>
            </a:r>
          </a:p>
          <a:p>
            <a:pPr lvl="1"/>
            <a:r>
              <a:rPr lang="fr-FR" dirty="0" err="1"/>
              <a:t>Extendable</a:t>
            </a:r>
            <a:endParaRPr lang="fr-FR" dirty="0"/>
          </a:p>
          <a:p>
            <a:pPr lvl="1"/>
            <a:r>
              <a:rPr lang="fr-FR" dirty="0" err="1"/>
              <a:t>Refactoring</a:t>
            </a:r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0" indent="0" algn="ctr">
              <a:buNone/>
            </a:pPr>
            <a:r>
              <a:rPr lang="fr-FR" dirty="0"/>
              <a:t>Boy scout </a:t>
            </a:r>
            <a:r>
              <a:rPr lang="fr-FR" dirty="0" err="1"/>
              <a:t>rule</a:t>
            </a:r>
            <a:br>
              <a:rPr lang="fr-FR" dirty="0"/>
            </a:br>
            <a:r>
              <a:rPr lang="fr-FR" dirty="0" err="1"/>
              <a:t>always</a:t>
            </a:r>
            <a:r>
              <a:rPr lang="fr-FR" dirty="0"/>
              <a:t> </a:t>
            </a:r>
            <a:r>
              <a:rPr lang="fr-FR" dirty="0" err="1"/>
              <a:t>leave</a:t>
            </a:r>
            <a:r>
              <a:rPr lang="fr-FR" dirty="0"/>
              <a:t> the </a:t>
            </a:r>
            <a:r>
              <a:rPr lang="fr-FR" dirty="0" err="1"/>
              <a:t>campground</a:t>
            </a:r>
            <a:r>
              <a:rPr lang="fr-FR" dirty="0"/>
              <a:t> </a:t>
            </a:r>
            <a:r>
              <a:rPr lang="fr-FR" dirty="0" err="1"/>
              <a:t>cleaner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found</a:t>
            </a:r>
            <a:r>
              <a:rPr lang="fr-FR" dirty="0"/>
              <a:t> </a:t>
            </a:r>
            <a:r>
              <a:rPr lang="fr-FR" dirty="0" err="1"/>
              <a:t>it</a:t>
            </a:r>
            <a:endParaRPr lang="fr-FR" dirty="0"/>
          </a:p>
        </p:txBody>
      </p:sp>
      <p:pic>
        <p:nvPicPr>
          <p:cNvPr id="5" name="Graphic 4" descr="Diamond">
            <a:extLst>
              <a:ext uri="{FF2B5EF4-FFF2-40B4-BE49-F238E27FC236}">
                <a16:creationId xmlns:a16="http://schemas.microsoft.com/office/drawing/2014/main" id="{C95BBCE0-D474-DBE7-53DA-2C0D08F48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333935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88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8B8ED-7B27-0079-ABA1-3E188C34A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Community of </a:t>
            </a:r>
            <a:r>
              <a:rPr lang="fr-FR" dirty="0" err="1"/>
              <a:t>professionals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4333C-51D1-3C96-7CCD-A246DC221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Not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individuals</a:t>
            </a:r>
            <a:r>
              <a:rPr lang="fr-FR" dirty="0"/>
              <a:t> and interactions, but </a:t>
            </a:r>
            <a:r>
              <a:rPr lang="fr-FR" dirty="0" err="1"/>
              <a:t>also</a:t>
            </a:r>
            <a:r>
              <a:rPr lang="fr-FR" dirty="0"/>
              <a:t> a </a:t>
            </a:r>
            <a:r>
              <a:rPr lang="fr-FR" dirty="0" err="1"/>
              <a:t>community</a:t>
            </a:r>
            <a:r>
              <a:rPr lang="fr-FR" dirty="0"/>
              <a:t> of </a:t>
            </a:r>
            <a:r>
              <a:rPr lang="fr-FR" dirty="0" err="1"/>
              <a:t>professionals</a:t>
            </a:r>
            <a:br>
              <a:rPr lang="fr-FR" dirty="0"/>
            </a:br>
            <a:r>
              <a:rPr lang="fr-FR" dirty="0" err="1"/>
              <a:t>share</a:t>
            </a:r>
            <a:r>
              <a:rPr lang="fr-FR" dirty="0"/>
              <a:t> / mentor</a:t>
            </a:r>
          </a:p>
          <a:p>
            <a:pPr lvl="1"/>
            <a:r>
              <a:rPr lang="fr-FR" dirty="0" err="1"/>
              <a:t>Knowledge</a:t>
            </a:r>
            <a:endParaRPr lang="fr-FR" dirty="0"/>
          </a:p>
          <a:p>
            <a:pPr lvl="1"/>
            <a:r>
              <a:rPr lang="fr-FR" dirty="0" err="1"/>
              <a:t>Ideas</a:t>
            </a:r>
            <a:endParaRPr lang="fr-FR" dirty="0"/>
          </a:p>
          <a:p>
            <a:pPr lvl="1"/>
            <a:r>
              <a:rPr lang="fr-FR" dirty="0" err="1"/>
              <a:t>Successes</a:t>
            </a:r>
            <a:r>
              <a:rPr lang="fr-FR" dirty="0"/>
              <a:t> &amp; </a:t>
            </a:r>
            <a:r>
              <a:rPr lang="fr-FR" dirty="0" err="1"/>
              <a:t>failures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0" indent="0" algn="ctr">
              <a:buNone/>
            </a:pPr>
            <a:r>
              <a:rPr lang="fr-FR" dirty="0" err="1"/>
              <a:t>Craftsman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passionate</a:t>
            </a:r>
            <a:r>
              <a:rPr lang="fr-FR" dirty="0"/>
              <a:t> and </a:t>
            </a:r>
            <a:r>
              <a:rPr lang="fr-FR" dirty="0" err="1"/>
              <a:t>inspiring</a:t>
            </a:r>
            <a:r>
              <a:rPr lang="fr-FR" dirty="0"/>
              <a:t> </a:t>
            </a:r>
            <a:r>
              <a:rPr lang="fr-FR" dirty="0" err="1"/>
              <a:t>professionals</a:t>
            </a:r>
            <a:endParaRPr lang="fr-FR" dirty="0"/>
          </a:p>
        </p:txBody>
      </p:sp>
      <p:pic>
        <p:nvPicPr>
          <p:cNvPr id="5" name="Graphic 4" descr="Group">
            <a:extLst>
              <a:ext uri="{FF2B5EF4-FFF2-40B4-BE49-F238E27FC236}">
                <a16:creationId xmlns:a16="http://schemas.microsoft.com/office/drawing/2014/main" id="{BD153DB7-1AB6-7880-1897-27C958A1D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369794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38773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421</TotalTime>
  <Words>1163</Words>
  <Application>Microsoft Office PowerPoint</Application>
  <PresentationFormat>Widescreen</PresentationFormat>
  <Paragraphs>291</Paragraphs>
  <Slides>29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Open Sans</vt:lpstr>
      <vt:lpstr>Custom Design</vt:lpstr>
      <vt:lpstr>Software Craftsmanship</vt:lpstr>
      <vt:lpstr>About</vt:lpstr>
      <vt:lpstr>Software crisis, engineering &amp; crafts</vt:lpstr>
      <vt:lpstr>Developer ↮ Code </vt:lpstr>
      <vt:lpstr>The multiverse of acronyms</vt:lpstr>
      <vt:lpstr>Manifesto for Software Craftsmanship</vt:lpstr>
      <vt:lpstr>Well-crafted software</vt:lpstr>
      <vt:lpstr>Steadily adding value</vt:lpstr>
      <vt:lpstr>Community of professionals</vt:lpstr>
      <vt:lpstr>Productive partnerships</vt:lpstr>
      <vt:lpstr>Developer eXperience </vt:lpstr>
      <vt:lpstr>Course focus</vt:lpstr>
      <vt:lpstr>Clean Code fundamentals</vt:lpstr>
      <vt:lpstr>PowerPoint Presentation</vt:lpstr>
      <vt:lpstr>Clean code</vt:lpstr>
      <vt:lpstr>General Rules</vt:lpstr>
      <vt:lpstr>Design rules</vt:lpstr>
      <vt:lpstr>Understandability</vt:lpstr>
      <vt:lpstr>Names rules</vt:lpstr>
      <vt:lpstr>Functions rule</vt:lpstr>
      <vt:lpstr>Comment rules</vt:lpstr>
      <vt:lpstr>Source code structure</vt:lpstr>
      <vt:lpstr>Objects and data structures</vt:lpstr>
      <vt:lpstr>Tests</vt:lpstr>
      <vt:lpstr>TDD</vt:lpstr>
      <vt:lpstr>Code smells</vt:lpstr>
      <vt:lpstr>Error handling</vt:lpstr>
      <vt:lpstr>Technical debt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PowerPoint</dc:title>
  <dc:creator>H Cedric</dc:creator>
  <cp:keywords/>
  <cp:lastModifiedBy>H Cedric</cp:lastModifiedBy>
  <cp:revision>20</cp:revision>
  <dcterms:created xsi:type="dcterms:W3CDTF">2022-11-12T13:34:30Z</dcterms:created>
  <dcterms:modified xsi:type="dcterms:W3CDTF">2022-11-12T20:35:30Z</dcterms:modified>
  <cp:version/>
</cp:coreProperties>
</file>